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62" r:id="rId4"/>
    <p:sldId id="258" r:id="rId5"/>
    <p:sldId id="263" r:id="rId6"/>
    <p:sldId id="264" r:id="rId7"/>
    <p:sldId id="269" r:id="rId8"/>
    <p:sldId id="259" r:id="rId9"/>
    <p:sldId id="265" r:id="rId10"/>
    <p:sldId id="266" r:id="rId11"/>
    <p:sldId id="267" r:id="rId12"/>
    <p:sldId id="260" r:id="rId13"/>
    <p:sldId id="261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281" r:id="rId28"/>
    <p:sldId id="282" r:id="rId29"/>
    <p:sldId id="285" r:id="rId30"/>
    <p:sldId id="284" r:id="rId31"/>
    <p:sldId id="286" r:id="rId32"/>
  </p:sldIdLst>
  <p:sldSz cx="9144000" cy="6858000" type="screen4x3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78" autoAdjust="0"/>
  </p:normalViewPr>
  <p:slideViewPr>
    <p:cSldViewPr>
      <p:cViewPr>
        <p:scale>
          <a:sx n="70" d="100"/>
          <a:sy n="70" d="100"/>
        </p:scale>
        <p:origin x="-1386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íðuhaussstaðgengill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gsetningarstaðgengill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16D18-06C7-4355-BE74-A6FA5914C291}" type="datetimeFigureOut">
              <a:rPr lang="is-IS" smtClean="0"/>
              <a:t>21.1.2014</a:t>
            </a:fld>
            <a:endParaRPr lang="is-IS"/>
          </a:p>
        </p:txBody>
      </p:sp>
      <p:sp>
        <p:nvSpPr>
          <p:cNvPr id="4" name="Skyggnumyndastaðgengill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Minnispunktastaðgengill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CD6DE-8BF0-4247-9F6E-9ED6A9B5C21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2276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Mynd: </a:t>
            </a:r>
            <a:r>
              <a:rPr lang="is-IS" baseline="0" dirty="0" smtClean="0"/>
              <a:t> Gosið í Vestmannaeyjum 1973</a:t>
            </a:r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CD6DE-8BF0-4247-9F6E-9ED6A9B5C218}" type="slidenum">
              <a:rPr lang="is-IS" smtClean="0"/>
              <a:t>8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62057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Myndin er frá</a:t>
            </a:r>
            <a:r>
              <a:rPr lang="is-IS" baseline="0" dirty="0" smtClean="0"/>
              <a:t> gosinu í Eyjafjallajökli 2010.</a:t>
            </a:r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CD6DE-8BF0-4247-9F6E-9ED6A9B5C218}" type="slidenum">
              <a:rPr lang="is-IS" smtClean="0"/>
              <a:t>14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96309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Myndi er frá eldgosinu í Vestmannaeyjum</a:t>
            </a:r>
            <a:r>
              <a:rPr lang="is-IS" baseline="0" dirty="0" smtClean="0"/>
              <a:t> 1973.</a:t>
            </a:r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CD6DE-8BF0-4247-9F6E-9ED6A9B5C218}" type="slidenum">
              <a:rPr lang="is-IS" smtClean="0"/>
              <a:t>17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25555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Myndin</a:t>
            </a:r>
            <a:r>
              <a:rPr lang="is-IS" baseline="0" dirty="0" smtClean="0"/>
              <a:t> sýnir ummerki eftir skjálftann á Suðurlandi 17. júní 2000.</a:t>
            </a:r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CD6DE-8BF0-4247-9F6E-9ED6A9B5C218}" type="slidenum">
              <a:rPr lang="is-IS" smtClean="0"/>
              <a:t>23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15821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Myndin</a:t>
            </a:r>
            <a:r>
              <a:rPr lang="is-IS" baseline="0" dirty="0" smtClean="0"/>
              <a:t> er frá snjóflóðinu í Súðavík 1995. Fjórtán létust í flóðinu. Mynd</a:t>
            </a:r>
            <a:r>
              <a:rPr lang="is-IS" baseline="0" smtClean="0"/>
              <a:t>: Mbl.</a:t>
            </a:r>
            <a:endParaRPr lang="is-IS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CD6DE-8BF0-4247-9F6E-9ED6A9B5C218}" type="slidenum">
              <a:rPr lang="is-IS" smtClean="0"/>
              <a:t>29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06375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ilskygg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éttur þríhyrningur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il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s-IS" smtClean="0"/>
              <a:t>Smelltu til að breyta stíl aðaltitils</a:t>
            </a:r>
            <a:endParaRPr kumimoji="0" lang="en-US"/>
          </a:p>
        </p:txBody>
      </p:sp>
      <p:sp>
        <p:nvSpPr>
          <p:cNvPr id="17" name="Undirtitil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s-IS" smtClean="0"/>
              <a:t>Smelltu til að breyta stíl aðalundirtitla</a:t>
            </a:r>
            <a:endParaRPr kumimoji="0" lang="en-US"/>
          </a:p>
        </p:txBody>
      </p:sp>
      <p:grpSp>
        <p:nvGrpSpPr>
          <p:cNvPr id="2" name="Hópur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íhendis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íhendis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íhendis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Bein tengilín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gsetningarstaðgengill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17B9459-716E-4D12-8A2A-682B0C47FBE7}" type="datetimeFigureOut">
              <a:rPr lang="is-IS" smtClean="0"/>
              <a:t>21.1.2014</a:t>
            </a:fld>
            <a:endParaRPr lang="is-IS"/>
          </a:p>
        </p:txBody>
      </p:sp>
      <p:sp>
        <p:nvSpPr>
          <p:cNvPr id="19" name="Síðufótarstaðgengill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s-IS"/>
          </a:p>
        </p:txBody>
      </p:sp>
      <p:sp>
        <p:nvSpPr>
          <p:cNvPr id="27" name="Skyggnunúmersstaðgengill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63D34F-8636-4442-A45D-EBF8AD8EA4D9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ill og lóðréttur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s-IS" smtClean="0"/>
              <a:t>Smelltu til að breyta stíl aðaltitils</a:t>
            </a:r>
            <a:endParaRPr kumimoji="0" lang="en-US"/>
          </a:p>
        </p:txBody>
      </p:sp>
      <p:sp>
        <p:nvSpPr>
          <p:cNvPr id="3" name="Staðgengill lárétts tex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s-IS" smtClean="0"/>
              <a:t>Smelltu til að breyta stílum aðaltexta</a:t>
            </a:r>
          </a:p>
          <a:p>
            <a:pPr lvl="1" eaLnBrk="1" latinLnBrk="0" hangingPunct="1"/>
            <a:r>
              <a:rPr lang="is-IS" smtClean="0"/>
              <a:t>Annað stig</a:t>
            </a:r>
          </a:p>
          <a:p>
            <a:pPr lvl="2" eaLnBrk="1" latinLnBrk="0" hangingPunct="1"/>
            <a:r>
              <a:rPr lang="is-IS" smtClean="0"/>
              <a:t>Þriðja stig</a:t>
            </a:r>
          </a:p>
          <a:p>
            <a:pPr lvl="3" eaLnBrk="1" latinLnBrk="0" hangingPunct="1"/>
            <a:r>
              <a:rPr lang="is-IS" smtClean="0"/>
              <a:t>Fjórða stig</a:t>
            </a:r>
          </a:p>
          <a:p>
            <a:pPr lvl="4" eaLnBrk="1" latinLnBrk="0" hangingPunct="1"/>
            <a:r>
              <a:rPr lang="is-IS" smtClean="0"/>
              <a:t>Fimmta stig</a:t>
            </a:r>
            <a:endParaRPr kumimoji="0" lang="en-US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B9459-716E-4D12-8A2A-682B0C47FBE7}" type="datetimeFigureOut">
              <a:rPr lang="is-IS" smtClean="0"/>
              <a:t>21.1.2014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3D34F-8636-4442-A45D-EBF8AD8EA4D9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óðréttur titill og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óðréttur titil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s-IS" smtClean="0"/>
              <a:t>Smelltu til að breyta stíl aðaltitils</a:t>
            </a:r>
            <a:endParaRPr kumimoji="0" lang="en-US"/>
          </a:p>
        </p:txBody>
      </p:sp>
      <p:sp>
        <p:nvSpPr>
          <p:cNvPr id="3" name="Staðgengill lárétts tex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s-IS" smtClean="0"/>
              <a:t>Smelltu til að breyta stílum aðaltexta</a:t>
            </a:r>
          </a:p>
          <a:p>
            <a:pPr lvl="1" eaLnBrk="1" latinLnBrk="0" hangingPunct="1"/>
            <a:r>
              <a:rPr lang="is-IS" smtClean="0"/>
              <a:t>Annað stig</a:t>
            </a:r>
          </a:p>
          <a:p>
            <a:pPr lvl="2" eaLnBrk="1" latinLnBrk="0" hangingPunct="1"/>
            <a:r>
              <a:rPr lang="is-IS" smtClean="0"/>
              <a:t>Þriðja stig</a:t>
            </a:r>
          </a:p>
          <a:p>
            <a:pPr lvl="3" eaLnBrk="1" latinLnBrk="0" hangingPunct="1"/>
            <a:r>
              <a:rPr lang="is-IS" smtClean="0"/>
              <a:t>Fjórða stig</a:t>
            </a:r>
          </a:p>
          <a:p>
            <a:pPr lvl="4" eaLnBrk="1" latinLnBrk="0" hangingPunct="1"/>
            <a:r>
              <a:rPr lang="is-IS" smtClean="0"/>
              <a:t>Fimmta stig</a:t>
            </a:r>
            <a:endParaRPr kumimoji="0" lang="en-US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B9459-716E-4D12-8A2A-682B0C47FBE7}" type="datetimeFigureOut">
              <a:rPr lang="is-IS" smtClean="0"/>
              <a:t>21.1.2014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3D34F-8636-4442-A45D-EBF8AD8EA4D9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ill og ef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s-IS" smtClean="0"/>
              <a:t>Smelltu til að breyta stílum aðaltexta</a:t>
            </a:r>
          </a:p>
          <a:p>
            <a:pPr lvl="1" eaLnBrk="1" latinLnBrk="0" hangingPunct="1"/>
            <a:r>
              <a:rPr lang="is-IS" smtClean="0"/>
              <a:t>Annað stig</a:t>
            </a:r>
          </a:p>
          <a:p>
            <a:pPr lvl="2" eaLnBrk="1" latinLnBrk="0" hangingPunct="1"/>
            <a:r>
              <a:rPr lang="is-IS" smtClean="0"/>
              <a:t>Þriðja stig</a:t>
            </a:r>
          </a:p>
          <a:p>
            <a:pPr lvl="3" eaLnBrk="1" latinLnBrk="0" hangingPunct="1"/>
            <a:r>
              <a:rPr lang="is-IS" smtClean="0"/>
              <a:t>Fjórða stig</a:t>
            </a:r>
          </a:p>
          <a:p>
            <a:pPr lvl="4" eaLnBrk="1" latinLnBrk="0" hangingPunct="1"/>
            <a:r>
              <a:rPr lang="is-IS" smtClean="0"/>
              <a:t>Fimmta stig</a:t>
            </a:r>
            <a:endParaRPr kumimoji="0" lang="en-US"/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B9459-716E-4D12-8A2A-682B0C47FBE7}" type="datetimeFigureOut">
              <a:rPr lang="is-IS" smtClean="0"/>
              <a:t>21.1.2014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3D34F-8636-4442-A45D-EBF8AD8EA4D9}" type="slidenum">
              <a:rPr lang="is-IS" smtClean="0"/>
              <a:t>‹#›</a:t>
            </a:fld>
            <a:endParaRPr lang="is-IS"/>
          </a:p>
        </p:txBody>
      </p:sp>
      <p:sp>
        <p:nvSpPr>
          <p:cNvPr id="7" name="Titil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s-IS" smtClean="0"/>
              <a:t>Smelltu til að breyta stíl aðaltitils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flafyrirsög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s-IS" smtClean="0"/>
              <a:t>Smelltu til að breyta stíl aðaltitils</a:t>
            </a:r>
            <a:endParaRPr kumimoji="0" lang="en-US"/>
          </a:p>
        </p:txBody>
      </p:sp>
      <p:sp>
        <p:nvSpPr>
          <p:cNvPr id="3" name="Textastaðgengill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s-IS" smtClean="0"/>
              <a:t>Smelltu til að breyta stílum aðaltexta</a:t>
            </a:r>
          </a:p>
        </p:txBody>
      </p:sp>
      <p:sp>
        <p:nvSpPr>
          <p:cNvPr id="4" name="Dagsetningarstaðgengill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B9459-716E-4D12-8A2A-682B0C47FBE7}" type="datetimeFigureOut">
              <a:rPr lang="is-IS" smtClean="0"/>
              <a:t>21.1.2014</a:t>
            </a:fld>
            <a:endParaRPr lang="is-IS"/>
          </a:p>
        </p:txBody>
      </p:sp>
      <p:sp>
        <p:nvSpPr>
          <p:cNvPr id="5" name="Síðufótarstaðgengil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s-IS"/>
          </a:p>
        </p:txBody>
      </p:sp>
      <p:sp>
        <p:nvSpPr>
          <p:cNvPr id="6" name="Skyggnunúmersstaðgengill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3D34F-8636-4442-A45D-EBF8AD8EA4D9}" type="slidenum">
              <a:rPr lang="is-IS" smtClean="0"/>
              <a:t>‹#›</a:t>
            </a:fld>
            <a:endParaRPr lang="is-IS"/>
          </a:p>
        </p:txBody>
      </p:sp>
      <p:sp>
        <p:nvSpPr>
          <p:cNvPr id="7" name="Vinstri tvíoddur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instri tvíoddur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ö efnisatrið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ðgengill efnis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s-IS" smtClean="0"/>
              <a:t>Smelltu til að breyta stílum aðaltexta</a:t>
            </a:r>
          </a:p>
          <a:p>
            <a:pPr lvl="1" eaLnBrk="1" latinLnBrk="0" hangingPunct="1"/>
            <a:r>
              <a:rPr lang="is-IS" smtClean="0"/>
              <a:t>Annað stig</a:t>
            </a:r>
          </a:p>
          <a:p>
            <a:pPr lvl="2" eaLnBrk="1" latinLnBrk="0" hangingPunct="1"/>
            <a:r>
              <a:rPr lang="is-IS" smtClean="0"/>
              <a:t>Þriðja stig</a:t>
            </a:r>
          </a:p>
          <a:p>
            <a:pPr lvl="3" eaLnBrk="1" latinLnBrk="0" hangingPunct="1"/>
            <a:r>
              <a:rPr lang="is-IS" smtClean="0"/>
              <a:t>Fjórða stig</a:t>
            </a:r>
          </a:p>
          <a:p>
            <a:pPr lvl="4" eaLnBrk="1" latinLnBrk="0" hangingPunct="1"/>
            <a:r>
              <a:rPr lang="is-IS" smtClean="0"/>
              <a:t>Fimmta stig</a:t>
            </a:r>
            <a:endParaRPr kumimoji="0" lang="en-US"/>
          </a:p>
        </p:txBody>
      </p:sp>
      <p:sp>
        <p:nvSpPr>
          <p:cNvPr id="4" name="Staðgengill efnis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s-IS" smtClean="0"/>
              <a:t>Smelltu til að breyta stílum aðaltexta</a:t>
            </a:r>
          </a:p>
          <a:p>
            <a:pPr lvl="1" eaLnBrk="1" latinLnBrk="0" hangingPunct="1"/>
            <a:r>
              <a:rPr lang="is-IS" smtClean="0"/>
              <a:t>Annað stig</a:t>
            </a:r>
          </a:p>
          <a:p>
            <a:pPr lvl="2" eaLnBrk="1" latinLnBrk="0" hangingPunct="1"/>
            <a:r>
              <a:rPr lang="is-IS" smtClean="0"/>
              <a:t>Þriðja stig</a:t>
            </a:r>
          </a:p>
          <a:p>
            <a:pPr lvl="3" eaLnBrk="1" latinLnBrk="0" hangingPunct="1"/>
            <a:r>
              <a:rPr lang="is-IS" smtClean="0"/>
              <a:t>Fjórða stig</a:t>
            </a:r>
          </a:p>
          <a:p>
            <a:pPr lvl="4" eaLnBrk="1" latinLnBrk="0" hangingPunct="1"/>
            <a:r>
              <a:rPr lang="is-IS" smtClean="0"/>
              <a:t>Fimmta stig</a:t>
            </a:r>
            <a:endParaRPr kumimoji="0" lang="en-US"/>
          </a:p>
        </p:txBody>
      </p:sp>
      <p:sp>
        <p:nvSpPr>
          <p:cNvPr id="5" name="Dagsetningarstaðgengill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B9459-716E-4D12-8A2A-682B0C47FBE7}" type="datetimeFigureOut">
              <a:rPr lang="is-IS" smtClean="0"/>
              <a:t>21.1.2014</a:t>
            </a:fld>
            <a:endParaRPr lang="is-IS"/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3D34F-8636-4442-A45D-EBF8AD8EA4D9}" type="slidenum">
              <a:rPr lang="is-IS" smtClean="0"/>
              <a:t>‹#›</a:t>
            </a:fld>
            <a:endParaRPr lang="is-IS"/>
          </a:p>
        </p:txBody>
      </p:sp>
      <p:sp>
        <p:nvSpPr>
          <p:cNvPr id="8" name="Titil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s-IS" smtClean="0"/>
              <a:t>Smelltu til að breyta stíl aðaltitils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anburðu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s-IS" smtClean="0"/>
              <a:t>Smelltu til að breyta stíl aðaltitils</a:t>
            </a:r>
            <a:endParaRPr kumimoji="0" lang="en-US"/>
          </a:p>
        </p:txBody>
      </p:sp>
      <p:sp>
        <p:nvSpPr>
          <p:cNvPr id="3" name="Textastaðgengill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s-IS" smtClean="0"/>
              <a:t>Smelltu til að breyta stílum aðaltexta</a:t>
            </a:r>
          </a:p>
        </p:txBody>
      </p:sp>
      <p:sp>
        <p:nvSpPr>
          <p:cNvPr id="4" name="Textastaðgengill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s-IS" smtClean="0"/>
              <a:t>Smelltu til að breyta stílum aðaltexta</a:t>
            </a:r>
          </a:p>
        </p:txBody>
      </p:sp>
      <p:sp>
        <p:nvSpPr>
          <p:cNvPr id="5" name="Staðgengill efnis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s-IS" smtClean="0"/>
              <a:t>Smelltu til að breyta stílum aðaltexta</a:t>
            </a:r>
          </a:p>
          <a:p>
            <a:pPr lvl="1" eaLnBrk="1" latinLnBrk="0" hangingPunct="1"/>
            <a:r>
              <a:rPr lang="is-IS" smtClean="0"/>
              <a:t>Annað stig</a:t>
            </a:r>
          </a:p>
          <a:p>
            <a:pPr lvl="2" eaLnBrk="1" latinLnBrk="0" hangingPunct="1"/>
            <a:r>
              <a:rPr lang="is-IS" smtClean="0"/>
              <a:t>Þriðja stig</a:t>
            </a:r>
          </a:p>
          <a:p>
            <a:pPr lvl="3" eaLnBrk="1" latinLnBrk="0" hangingPunct="1"/>
            <a:r>
              <a:rPr lang="is-IS" smtClean="0"/>
              <a:t>Fjórða stig</a:t>
            </a:r>
          </a:p>
          <a:p>
            <a:pPr lvl="4" eaLnBrk="1" latinLnBrk="0" hangingPunct="1"/>
            <a:r>
              <a:rPr lang="is-IS" smtClean="0"/>
              <a:t>Fimmta stig</a:t>
            </a:r>
            <a:endParaRPr kumimoji="0" lang="en-US"/>
          </a:p>
        </p:txBody>
      </p:sp>
      <p:sp>
        <p:nvSpPr>
          <p:cNvPr id="6" name="Staðgengill efnis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s-IS" smtClean="0"/>
              <a:t>Smelltu til að breyta stílum aðaltexta</a:t>
            </a:r>
          </a:p>
          <a:p>
            <a:pPr lvl="1" eaLnBrk="1" latinLnBrk="0" hangingPunct="1"/>
            <a:r>
              <a:rPr lang="is-IS" smtClean="0"/>
              <a:t>Annað stig</a:t>
            </a:r>
          </a:p>
          <a:p>
            <a:pPr lvl="2" eaLnBrk="1" latinLnBrk="0" hangingPunct="1"/>
            <a:r>
              <a:rPr lang="is-IS" smtClean="0"/>
              <a:t>Þriðja stig</a:t>
            </a:r>
          </a:p>
          <a:p>
            <a:pPr lvl="3" eaLnBrk="1" latinLnBrk="0" hangingPunct="1"/>
            <a:r>
              <a:rPr lang="is-IS" smtClean="0"/>
              <a:t>Fjórða stig</a:t>
            </a:r>
          </a:p>
          <a:p>
            <a:pPr lvl="4" eaLnBrk="1" latinLnBrk="0" hangingPunct="1"/>
            <a:r>
              <a:rPr lang="is-IS" smtClean="0"/>
              <a:t>Fimmta stig</a:t>
            </a:r>
            <a:endParaRPr kumimoji="0" lang="en-US"/>
          </a:p>
        </p:txBody>
      </p:sp>
      <p:sp>
        <p:nvSpPr>
          <p:cNvPr id="7" name="Dagsetningarstaðgengill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B9459-716E-4D12-8A2A-682B0C47FBE7}" type="datetimeFigureOut">
              <a:rPr lang="is-IS" smtClean="0"/>
              <a:t>21.1.2014</a:t>
            </a:fld>
            <a:endParaRPr lang="is-IS"/>
          </a:p>
        </p:txBody>
      </p:sp>
      <p:sp>
        <p:nvSpPr>
          <p:cNvPr id="8" name="Síðufótarstaðgengill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s-IS"/>
          </a:p>
        </p:txBody>
      </p:sp>
      <p:sp>
        <p:nvSpPr>
          <p:cNvPr id="9" name="Skyggnunúmersstaðgengill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3D34F-8636-4442-A45D-EBF8AD8EA4D9}" type="slidenum">
              <a:rPr lang="is-IS" smtClean="0"/>
              <a:t>‹#›</a:t>
            </a:fld>
            <a:endParaRPr lang="is-I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ðeins titil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gsetningarstaðgengill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B9459-716E-4D12-8A2A-682B0C47FBE7}" type="datetimeFigureOut">
              <a:rPr lang="is-IS" smtClean="0"/>
              <a:t>21.1.2014</a:t>
            </a:fld>
            <a:endParaRPr lang="is-IS"/>
          </a:p>
        </p:txBody>
      </p:sp>
      <p:sp>
        <p:nvSpPr>
          <p:cNvPr id="4" name="Síðufótarstaðgengill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s-IS"/>
          </a:p>
        </p:txBody>
      </p:sp>
      <p:sp>
        <p:nvSpPr>
          <p:cNvPr id="5" name="Skyggnunúmersstaðgengill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3D34F-8636-4442-A45D-EBF8AD8EA4D9}" type="slidenum">
              <a:rPr lang="is-IS" smtClean="0"/>
              <a:t>‹#›</a:t>
            </a:fld>
            <a:endParaRPr lang="is-IS"/>
          </a:p>
        </p:txBody>
      </p:sp>
      <p:sp>
        <p:nvSpPr>
          <p:cNvPr id="6" name="Titil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s-IS" smtClean="0"/>
              <a:t>Smelltu til að breyta stíl aðaltitils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gsetningarstaðgengill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7B9459-716E-4D12-8A2A-682B0C47FBE7}" type="datetimeFigureOut">
              <a:rPr lang="is-IS" smtClean="0"/>
              <a:t>21.1.2014</a:t>
            </a:fld>
            <a:endParaRPr lang="is-IS"/>
          </a:p>
        </p:txBody>
      </p:sp>
      <p:sp>
        <p:nvSpPr>
          <p:cNvPr id="3" name="Síðufótarstaðgengill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s-IS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3D34F-8636-4442-A45D-EBF8AD8EA4D9}" type="slidenum">
              <a:rPr lang="is-IS" smtClean="0"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Efni með skýringartext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s-IS" smtClean="0"/>
              <a:t>Smelltu til að breyta stíl aðaltitils</a:t>
            </a:r>
            <a:endParaRPr kumimoji="0" lang="en-US"/>
          </a:p>
        </p:txBody>
      </p:sp>
      <p:sp>
        <p:nvSpPr>
          <p:cNvPr id="3" name="Textastaðgengill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s-IS" smtClean="0"/>
              <a:t>Smelltu til að breyta stílum aðaltexta</a:t>
            </a:r>
          </a:p>
        </p:txBody>
      </p:sp>
      <p:sp>
        <p:nvSpPr>
          <p:cNvPr id="4" name="Staðgengill efnis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s-IS" smtClean="0"/>
              <a:t>Smelltu til að breyta stílum aðaltexta</a:t>
            </a:r>
          </a:p>
          <a:p>
            <a:pPr lvl="1" eaLnBrk="1" latinLnBrk="0" hangingPunct="1"/>
            <a:r>
              <a:rPr lang="is-IS" smtClean="0"/>
              <a:t>Annað stig</a:t>
            </a:r>
          </a:p>
          <a:p>
            <a:pPr lvl="2" eaLnBrk="1" latinLnBrk="0" hangingPunct="1"/>
            <a:r>
              <a:rPr lang="is-IS" smtClean="0"/>
              <a:t>Þriðja stig</a:t>
            </a:r>
          </a:p>
          <a:p>
            <a:pPr lvl="3" eaLnBrk="1" latinLnBrk="0" hangingPunct="1"/>
            <a:r>
              <a:rPr lang="is-IS" smtClean="0"/>
              <a:t>Fjórða stig</a:t>
            </a:r>
          </a:p>
          <a:p>
            <a:pPr lvl="4" eaLnBrk="1" latinLnBrk="0" hangingPunct="1"/>
            <a:r>
              <a:rPr lang="is-IS" smtClean="0"/>
              <a:t>Fimmta stig</a:t>
            </a:r>
            <a:endParaRPr kumimoji="0" lang="en-US"/>
          </a:p>
        </p:txBody>
      </p:sp>
      <p:sp>
        <p:nvSpPr>
          <p:cNvPr id="5" name="Dagsetningarstaðgengill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17B9459-716E-4D12-8A2A-682B0C47FBE7}" type="datetimeFigureOut">
              <a:rPr lang="is-IS" smtClean="0"/>
              <a:t>21.1.2014</a:t>
            </a:fld>
            <a:endParaRPr lang="is-IS"/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63D34F-8636-4442-A45D-EBF8AD8EA4D9}" type="slidenum">
              <a:rPr lang="is-IS" smtClean="0"/>
              <a:t>‹#›</a:t>
            </a:fld>
            <a:endParaRPr lang="is-I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Mynd með skýringartext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astaðgengill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s-IS" smtClean="0"/>
              <a:t>Smelltu til að breyta stílum aðaltexta</a:t>
            </a:r>
          </a:p>
        </p:txBody>
      </p:sp>
      <p:sp>
        <p:nvSpPr>
          <p:cNvPr id="3" name="Myndastaðgengill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s-IS" smtClean="0"/>
              <a:t>Smelltu á tákn til að bæta við mynd</a:t>
            </a:r>
            <a:endParaRPr kumimoji="0" lang="en-US" dirty="0"/>
          </a:p>
        </p:txBody>
      </p:sp>
      <p:sp>
        <p:nvSpPr>
          <p:cNvPr id="5" name="Dagsetningarstaðgengill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17B9459-716E-4D12-8A2A-682B0C47FBE7}" type="datetimeFigureOut">
              <a:rPr lang="is-IS" smtClean="0"/>
              <a:t>21.1.2014</a:t>
            </a:fld>
            <a:endParaRPr lang="is-IS"/>
          </a:p>
        </p:txBody>
      </p:sp>
      <p:sp>
        <p:nvSpPr>
          <p:cNvPr id="6" name="Síðufótarstaðgengill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s-IS"/>
          </a:p>
        </p:txBody>
      </p:sp>
      <p:sp>
        <p:nvSpPr>
          <p:cNvPr id="7" name="Skyggnunúmersstaðgengill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63D34F-8636-4442-A45D-EBF8AD8EA4D9}" type="slidenum">
              <a:rPr lang="is-IS" smtClean="0"/>
              <a:t>‹#›</a:t>
            </a:fld>
            <a:endParaRPr lang="is-IS"/>
          </a:p>
        </p:txBody>
      </p:sp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s-IS" smtClean="0"/>
              <a:t>Smelltu til að breyta stíl aðaltitils</a:t>
            </a:r>
            <a:endParaRPr kumimoji="0" lang="en-US"/>
          </a:p>
        </p:txBody>
      </p:sp>
      <p:sp>
        <p:nvSpPr>
          <p:cNvPr id="8" name="Fríhendis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íhendis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éttur þríhyrningur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Bein tengilín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instri tvíoddur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instri tvíoddur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íhendis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íhendis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éttur þríhyrningur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Bein tengilín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ilsstaðgengil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s-IS" smtClean="0"/>
              <a:t>Smelltu til að breyta stíl aðaltitils</a:t>
            </a:r>
            <a:endParaRPr kumimoji="0" lang="en-US"/>
          </a:p>
        </p:txBody>
      </p:sp>
      <p:sp>
        <p:nvSpPr>
          <p:cNvPr id="30" name="Textastaðgengill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s-IS" smtClean="0"/>
              <a:t>Smelltu til að breyta stílum aðaltexta</a:t>
            </a:r>
          </a:p>
          <a:p>
            <a:pPr lvl="1" eaLnBrk="1" latinLnBrk="0" hangingPunct="1"/>
            <a:r>
              <a:rPr kumimoji="0" lang="is-IS" smtClean="0"/>
              <a:t>Annað stig</a:t>
            </a:r>
          </a:p>
          <a:p>
            <a:pPr lvl="2" eaLnBrk="1" latinLnBrk="0" hangingPunct="1"/>
            <a:r>
              <a:rPr kumimoji="0" lang="is-IS" smtClean="0"/>
              <a:t>Þriðja stig</a:t>
            </a:r>
          </a:p>
          <a:p>
            <a:pPr lvl="3" eaLnBrk="1" latinLnBrk="0" hangingPunct="1"/>
            <a:r>
              <a:rPr kumimoji="0" lang="is-IS" smtClean="0"/>
              <a:t>Fjórða stig</a:t>
            </a:r>
          </a:p>
          <a:p>
            <a:pPr lvl="4" eaLnBrk="1" latinLnBrk="0" hangingPunct="1"/>
            <a:r>
              <a:rPr kumimoji="0" lang="is-IS" smtClean="0"/>
              <a:t>Fimmta stig</a:t>
            </a:r>
            <a:endParaRPr kumimoji="0" lang="en-US"/>
          </a:p>
        </p:txBody>
      </p:sp>
      <p:sp>
        <p:nvSpPr>
          <p:cNvPr id="10" name="Dagsetningarstaðgengill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17B9459-716E-4D12-8A2A-682B0C47FBE7}" type="datetimeFigureOut">
              <a:rPr lang="is-IS" smtClean="0"/>
              <a:t>21.1.2014</a:t>
            </a:fld>
            <a:endParaRPr lang="is-IS"/>
          </a:p>
        </p:txBody>
      </p:sp>
      <p:sp>
        <p:nvSpPr>
          <p:cNvPr id="22" name="Síðufótarstaðgengill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s-IS"/>
          </a:p>
        </p:txBody>
      </p:sp>
      <p:sp>
        <p:nvSpPr>
          <p:cNvPr id="18" name="Skyggnunúmersstaðgengill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263D34F-8636-4442-A45D-EBF8AD8EA4D9}" type="slidenum">
              <a:rPr lang="is-IS" smtClean="0"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ctrTitle"/>
          </p:nvPr>
        </p:nvSpPr>
        <p:spPr>
          <a:xfrm>
            <a:off x="755576" y="3573016"/>
            <a:ext cx="7772400" cy="873442"/>
          </a:xfrm>
        </p:spPr>
        <p:txBody>
          <a:bodyPr/>
          <a:lstStyle/>
          <a:p>
            <a:r>
              <a:rPr lang="is-IS" dirty="0" smtClean="0"/>
              <a:t>Uppbygging jarðar</a:t>
            </a:r>
            <a:endParaRPr lang="is-IS" dirty="0"/>
          </a:p>
        </p:txBody>
      </p:sp>
      <p:sp>
        <p:nvSpPr>
          <p:cNvPr id="3" name="Undirtitill 2"/>
          <p:cNvSpPr>
            <a:spLocks noGrp="1"/>
          </p:cNvSpPr>
          <p:nvPr>
            <p:ph type="subTitle" idx="1"/>
          </p:nvPr>
        </p:nvSpPr>
        <p:spPr>
          <a:xfrm>
            <a:off x="683568" y="4365104"/>
            <a:ext cx="7772400" cy="1199704"/>
          </a:xfrm>
        </p:spPr>
        <p:txBody>
          <a:bodyPr/>
          <a:lstStyle/>
          <a:p>
            <a:r>
              <a:rPr lang="is-IS" smtClean="0"/>
              <a:t>2. kafli, bls. 18-43 í </a:t>
            </a:r>
            <a:br>
              <a:rPr lang="is-IS" smtClean="0"/>
            </a:br>
            <a:r>
              <a:rPr lang="is-IS" i="1" smtClean="0"/>
              <a:t>Um víða veröld: Jörðin </a:t>
            </a:r>
            <a:endParaRPr lang="is-IS" i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310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5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ðgengill efni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3" name="Titil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Þingvellir</a:t>
            </a:r>
            <a:endParaRPr lang="is-I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6906344" cy="517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63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ðgengill efnis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s-IS" dirty="0" smtClean="0"/>
              <a:t>Sjö stærstu jarðskorpuflekarnir þekja yfir 94% af yfirborði </a:t>
            </a:r>
            <a:r>
              <a:rPr lang="is-IS" smtClean="0"/>
              <a:t>jarðar.</a:t>
            </a:r>
          </a:p>
          <a:p>
            <a:endParaRPr lang="is-IS"/>
          </a:p>
          <a:p>
            <a:r>
              <a:rPr lang="is-IS" smtClean="0"/>
              <a:t>Ísland er hluti af Mið-Atlantshafshryggnum. Eldvirknin á Íslandi er meiri en gengur og gerist á hryggnum og því er landið flokkað sem </a:t>
            </a:r>
            <a:r>
              <a:rPr lang="is-IS" b="1" i="1" smtClean="0"/>
              <a:t>heitur reitur </a:t>
            </a:r>
            <a:r>
              <a:rPr lang="is-IS" smtClean="0"/>
              <a:t>(sjá bls. 22).</a:t>
            </a:r>
          </a:p>
          <a:p>
            <a:endParaRPr lang="is-IS" smtClean="0"/>
          </a:p>
          <a:p>
            <a:r>
              <a:rPr lang="is-IS" smtClean="0"/>
              <a:t>Mörk </a:t>
            </a:r>
            <a:r>
              <a:rPr lang="is-IS" dirty="0" smtClean="0"/>
              <a:t>milli jarðskorpufleka kallast </a:t>
            </a:r>
            <a:r>
              <a:rPr lang="is-IS" b="1" u="sng" dirty="0" err="1" smtClean="0"/>
              <a:t>flekamót</a:t>
            </a:r>
            <a:r>
              <a:rPr lang="is-IS" dirty="0" smtClean="0"/>
              <a:t>. Þau </a:t>
            </a:r>
            <a:r>
              <a:rPr lang="is-IS" smtClean="0"/>
              <a:t>eru þrenns </a:t>
            </a:r>
            <a:r>
              <a:rPr lang="is-IS" dirty="0" smtClean="0"/>
              <a:t>konar:</a:t>
            </a:r>
          </a:p>
          <a:p>
            <a:pPr lvl="1"/>
            <a:r>
              <a:rPr lang="is-IS" dirty="0" smtClean="0"/>
              <a:t>1. </a:t>
            </a:r>
            <a:r>
              <a:rPr lang="is-IS" b="1" err="1" smtClean="0"/>
              <a:t>fráreksbelti</a:t>
            </a:r>
            <a:r>
              <a:rPr lang="is-IS" smtClean="0"/>
              <a:t>  (sjá bls. 22)</a:t>
            </a:r>
            <a:endParaRPr lang="is-IS" dirty="0" smtClean="0"/>
          </a:p>
          <a:p>
            <a:pPr lvl="1"/>
            <a:r>
              <a:rPr lang="is-IS" dirty="0" smtClean="0"/>
              <a:t>2</a:t>
            </a:r>
            <a:r>
              <a:rPr lang="is-IS" smtClean="0"/>
              <a:t>. </a:t>
            </a:r>
            <a:r>
              <a:rPr lang="is-IS" b="1" smtClean="0"/>
              <a:t>samreksbelti</a:t>
            </a:r>
            <a:r>
              <a:rPr lang="is-IS" smtClean="0"/>
              <a:t>  (sjá bls. 22)</a:t>
            </a:r>
            <a:endParaRPr lang="is-IS" dirty="0" smtClean="0"/>
          </a:p>
          <a:p>
            <a:pPr lvl="1"/>
            <a:r>
              <a:rPr lang="is-IS" dirty="0" smtClean="0"/>
              <a:t>3</a:t>
            </a:r>
            <a:r>
              <a:rPr lang="is-IS" smtClean="0"/>
              <a:t>. </a:t>
            </a:r>
            <a:r>
              <a:rPr lang="is-IS" b="1" smtClean="0"/>
              <a:t>hjáreksbelti</a:t>
            </a:r>
            <a:r>
              <a:rPr lang="is-IS" smtClean="0"/>
              <a:t>  (sjá bls. 23)</a:t>
            </a:r>
          </a:p>
          <a:p>
            <a:pPr marL="393192" lvl="1" indent="0">
              <a:buNone/>
            </a:pPr>
            <a:endParaRPr lang="is-IS" smtClean="0"/>
          </a:p>
          <a:p>
            <a:pPr marL="393192" lvl="1" indent="0">
              <a:buNone/>
            </a:pPr>
            <a:endParaRPr lang="is-IS" smtClean="0"/>
          </a:p>
        </p:txBody>
      </p:sp>
      <p:sp>
        <p:nvSpPr>
          <p:cNvPr id="3" name="Titil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Innræn </a:t>
            </a:r>
            <a:r>
              <a:rPr lang="is-IS" smtClean="0"/>
              <a:t>öfl – frh.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1779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ðgengill efni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Jarðskorpan er gerð </a:t>
            </a:r>
            <a:r>
              <a:rPr lang="is-IS" dirty="0" err="1" smtClean="0"/>
              <a:t>úr</a:t>
            </a:r>
            <a:r>
              <a:rPr lang="is-IS" dirty="0" smtClean="0"/>
              <a:t> </a:t>
            </a:r>
            <a:r>
              <a:rPr lang="is-IS" b="1" u="sng" dirty="0" smtClean="0"/>
              <a:t>bergtegundum</a:t>
            </a:r>
            <a:r>
              <a:rPr lang="is-IS" dirty="0" smtClean="0"/>
              <a:t> sem venja er að skipta í </a:t>
            </a:r>
            <a:r>
              <a:rPr lang="is-IS" dirty="0" err="1" smtClean="0"/>
              <a:t>þrjá</a:t>
            </a:r>
            <a:r>
              <a:rPr lang="is-IS" dirty="0" smtClean="0"/>
              <a:t> flokka eftir uppruna:</a:t>
            </a:r>
          </a:p>
          <a:p>
            <a:pPr marL="109728" indent="0">
              <a:buNone/>
            </a:pPr>
            <a:r>
              <a:rPr lang="is-IS" dirty="0"/>
              <a:t>	</a:t>
            </a:r>
            <a:r>
              <a:rPr lang="is-IS" dirty="0" smtClean="0"/>
              <a:t>1. </a:t>
            </a:r>
            <a:r>
              <a:rPr lang="is-IS" b="1" i="1" smtClean="0"/>
              <a:t>storkuberg  </a:t>
            </a:r>
            <a:r>
              <a:rPr lang="is-IS" smtClean="0"/>
              <a:t>(bls. 24)</a:t>
            </a:r>
            <a:endParaRPr lang="is-IS" dirty="0" smtClean="0"/>
          </a:p>
          <a:p>
            <a:pPr marL="109728" indent="0">
              <a:buNone/>
            </a:pPr>
            <a:r>
              <a:rPr lang="is-IS" dirty="0"/>
              <a:t>	</a:t>
            </a:r>
            <a:r>
              <a:rPr lang="is-IS" dirty="0" smtClean="0"/>
              <a:t>2. </a:t>
            </a:r>
            <a:r>
              <a:rPr lang="is-IS" b="1" i="1" smtClean="0"/>
              <a:t>setberg  </a:t>
            </a:r>
            <a:r>
              <a:rPr lang="is-IS" smtClean="0"/>
              <a:t>(bls. 24)</a:t>
            </a:r>
            <a:endParaRPr lang="is-IS" dirty="0" smtClean="0"/>
          </a:p>
          <a:p>
            <a:pPr marL="109728" indent="0">
              <a:buNone/>
            </a:pPr>
            <a:r>
              <a:rPr lang="is-IS" dirty="0"/>
              <a:t>	</a:t>
            </a:r>
            <a:r>
              <a:rPr lang="is-IS" dirty="0" smtClean="0"/>
              <a:t>3. </a:t>
            </a:r>
            <a:r>
              <a:rPr lang="is-IS" b="1" i="1" smtClean="0"/>
              <a:t>myndbreytt</a:t>
            </a:r>
            <a:r>
              <a:rPr lang="is-IS" smtClean="0"/>
              <a:t> </a:t>
            </a:r>
            <a:r>
              <a:rPr lang="is-IS" b="1" i="1" smtClean="0"/>
              <a:t>berg  </a:t>
            </a:r>
            <a:r>
              <a:rPr lang="is-IS" smtClean="0"/>
              <a:t>(bls. 25)</a:t>
            </a:r>
            <a:endParaRPr lang="is-IS" dirty="0" smtClean="0"/>
          </a:p>
          <a:p>
            <a:pPr marL="109728" indent="0">
              <a:buNone/>
            </a:pPr>
            <a:endParaRPr lang="is-IS" dirty="0"/>
          </a:p>
          <a:p>
            <a:r>
              <a:rPr lang="is-IS" dirty="0" smtClean="0"/>
              <a:t>Jarðskorpan er að </a:t>
            </a:r>
            <a:r>
              <a:rPr lang="is-IS" b="1" i="1" dirty="0" smtClean="0"/>
              <a:t>langstærstum </a:t>
            </a:r>
            <a:r>
              <a:rPr lang="is-IS" b="1" i="1" smtClean="0"/>
              <a:t>hluta  </a:t>
            </a:r>
            <a:r>
              <a:rPr lang="is-IS" smtClean="0"/>
              <a:t>úr </a:t>
            </a:r>
            <a:r>
              <a:rPr lang="is-IS" b="1" i="1" dirty="0" smtClean="0"/>
              <a:t>storkubergi</a:t>
            </a:r>
            <a:r>
              <a:rPr lang="is-IS" dirty="0" smtClean="0"/>
              <a:t>.</a:t>
            </a:r>
          </a:p>
        </p:txBody>
      </p:sp>
      <p:sp>
        <p:nvSpPr>
          <p:cNvPr id="3" name="Titil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Bergtegundir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12618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ðgengill efnis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Í möttlinum, næst jarðskorpunni, er seigfljótandi efni sem kallast </a:t>
            </a:r>
            <a:r>
              <a:rPr lang="is-IS" b="1" i="1" dirty="0" smtClean="0"/>
              <a:t>kvika</a:t>
            </a:r>
            <a:r>
              <a:rPr lang="is-IS" dirty="0" smtClean="0"/>
              <a:t>. </a:t>
            </a:r>
          </a:p>
          <a:p>
            <a:endParaRPr lang="is-IS" dirty="0"/>
          </a:p>
          <a:p>
            <a:r>
              <a:rPr lang="is-IS" dirty="0" smtClean="0"/>
              <a:t>Þegar breytingar verða á jarðskorpunni, t.d. við jarðskjálfta, getur kvikan brotist upp á yfirborðið. Þá verða eldgos.</a:t>
            </a:r>
          </a:p>
          <a:p>
            <a:endParaRPr lang="is-IS" dirty="0" smtClean="0"/>
          </a:p>
          <a:p>
            <a:r>
              <a:rPr lang="is-IS" dirty="0" smtClean="0"/>
              <a:t>Mismunandi tegundir </a:t>
            </a:r>
            <a:r>
              <a:rPr lang="is-IS" b="1" u="sng" dirty="0" smtClean="0"/>
              <a:t>eldstöðva</a:t>
            </a:r>
            <a:r>
              <a:rPr lang="is-IS" dirty="0" smtClean="0"/>
              <a:t> eru flokkaðar eftir </a:t>
            </a:r>
            <a:r>
              <a:rPr lang="is-IS" i="1" dirty="0" smtClean="0"/>
              <a:t>gerð gosefna </a:t>
            </a:r>
            <a:r>
              <a:rPr lang="is-IS" dirty="0" smtClean="0"/>
              <a:t>sem koma upp </a:t>
            </a:r>
            <a:r>
              <a:rPr lang="is-IS" dirty="0" err="1" smtClean="0"/>
              <a:t>úr</a:t>
            </a:r>
            <a:r>
              <a:rPr lang="is-IS" dirty="0" smtClean="0"/>
              <a:t> þeim, </a:t>
            </a:r>
            <a:r>
              <a:rPr lang="is-IS" i="1" dirty="0" smtClean="0"/>
              <a:t>fjölda gosa </a:t>
            </a:r>
            <a:r>
              <a:rPr lang="is-IS" dirty="0" smtClean="0"/>
              <a:t>og </a:t>
            </a:r>
            <a:r>
              <a:rPr lang="is-IS" i="1" dirty="0" smtClean="0"/>
              <a:t>lögun gosops</a:t>
            </a:r>
            <a:r>
              <a:rPr lang="is-IS" dirty="0" smtClean="0"/>
              <a:t>.</a:t>
            </a:r>
            <a:r>
              <a:rPr lang="is-IS" dirty="0"/>
              <a:t/>
            </a:r>
            <a:br>
              <a:rPr lang="is-IS" dirty="0"/>
            </a:br>
            <a:endParaRPr lang="is-IS" dirty="0" smtClean="0"/>
          </a:p>
        </p:txBody>
      </p:sp>
      <p:sp>
        <p:nvSpPr>
          <p:cNvPr id="3" name="Titil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Eldgos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77687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ðgengill efnis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Ein tegund eldstöðva eru </a:t>
            </a:r>
            <a:r>
              <a:rPr lang="is-IS" b="1" u="sng" dirty="0" smtClean="0"/>
              <a:t>eldkeilur</a:t>
            </a:r>
            <a:r>
              <a:rPr lang="is-IS" dirty="0" smtClean="0"/>
              <a:t>. Frá þeim kemur </a:t>
            </a:r>
            <a:r>
              <a:rPr lang="is-IS" b="1" i="1" dirty="0" smtClean="0"/>
              <a:t>seigfljótandi hraunkvika </a:t>
            </a:r>
            <a:r>
              <a:rPr lang="is-IS" dirty="0" smtClean="0"/>
              <a:t>í </a:t>
            </a:r>
            <a:r>
              <a:rPr lang="is-IS" dirty="0" err="1" smtClean="0"/>
              <a:t>endur-teknum</a:t>
            </a:r>
            <a:r>
              <a:rPr lang="is-IS" dirty="0" smtClean="0"/>
              <a:t> gosu</a:t>
            </a:r>
            <a:r>
              <a:rPr lang="is-IS" dirty="0"/>
              <a:t>m</a:t>
            </a:r>
            <a:r>
              <a:rPr lang="is-IS" dirty="0" smtClean="0"/>
              <a:t>. Eyjafjallajökull er dæmi um eldkeilu (sjá mynd).</a:t>
            </a:r>
          </a:p>
          <a:p>
            <a:pPr marL="109728" indent="0">
              <a:buNone/>
            </a:pPr>
            <a:endParaRPr lang="is-IS" dirty="0"/>
          </a:p>
          <a:p>
            <a:r>
              <a:rPr lang="is-IS" dirty="0" smtClean="0"/>
              <a:t>Í eldkeilum hlaðast </a:t>
            </a:r>
            <a:br>
              <a:rPr lang="is-IS" dirty="0" smtClean="0"/>
            </a:br>
            <a:r>
              <a:rPr lang="is-IS" dirty="0" smtClean="0"/>
              <a:t>gosefni upp og </a:t>
            </a:r>
            <a:br>
              <a:rPr lang="is-IS" dirty="0" smtClean="0"/>
            </a:br>
            <a:r>
              <a:rPr lang="is-IS" dirty="0" smtClean="0"/>
              <a:t>mynda strýtulaga</a:t>
            </a:r>
            <a:br>
              <a:rPr lang="is-IS" dirty="0" smtClean="0"/>
            </a:br>
            <a:r>
              <a:rPr lang="is-IS" dirty="0" smtClean="0"/>
              <a:t>fjall. Í þeim verða</a:t>
            </a:r>
            <a:r>
              <a:rPr lang="is-IS" dirty="0"/>
              <a:t> </a:t>
            </a:r>
          </a:p>
          <a:p>
            <a:pPr marL="109728" indent="0">
              <a:buNone/>
            </a:pPr>
            <a:r>
              <a:rPr lang="is-IS" dirty="0"/>
              <a:t> </a:t>
            </a:r>
            <a:r>
              <a:rPr lang="is-IS" dirty="0" smtClean="0"/>
              <a:t>  líka stundum </a:t>
            </a:r>
            <a:br>
              <a:rPr lang="is-IS" dirty="0" smtClean="0"/>
            </a:br>
            <a:r>
              <a:rPr lang="is-IS" dirty="0" smtClean="0"/>
              <a:t>   sprungugos. </a:t>
            </a:r>
            <a:endParaRPr lang="is-IS" dirty="0"/>
          </a:p>
        </p:txBody>
      </p:sp>
      <p:sp>
        <p:nvSpPr>
          <p:cNvPr id="3" name="Titil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Eldgos – frh.</a:t>
            </a:r>
            <a:endParaRPr lang="is-I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16621"/>
            <a:ext cx="4379640" cy="306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44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ðgengill efni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b="1" u="sng" dirty="0" smtClean="0"/>
              <a:t>Dyngjur</a:t>
            </a:r>
            <a:r>
              <a:rPr lang="is-IS" dirty="0" smtClean="0"/>
              <a:t> eru önnur tegund eldstöðva. </a:t>
            </a:r>
            <a:r>
              <a:rPr lang="is-IS" dirty="0" err="1" smtClean="0"/>
              <a:t>Þær</a:t>
            </a:r>
            <a:r>
              <a:rPr lang="is-IS" dirty="0" smtClean="0"/>
              <a:t> myndast í einu löngu eldgosi.</a:t>
            </a:r>
          </a:p>
          <a:p>
            <a:endParaRPr lang="is-IS" dirty="0"/>
          </a:p>
          <a:p>
            <a:r>
              <a:rPr lang="is-IS" b="1" i="1" dirty="0" smtClean="0"/>
              <a:t>Hraunkvikan er þunnfljótandi  </a:t>
            </a:r>
            <a:r>
              <a:rPr lang="is-IS" dirty="0" smtClean="0"/>
              <a:t>í </a:t>
            </a:r>
            <a:r>
              <a:rPr lang="is-IS" dirty="0" err="1" smtClean="0"/>
              <a:t>slíkum</a:t>
            </a:r>
            <a:r>
              <a:rPr lang="is-IS" dirty="0" smtClean="0"/>
              <a:t> eldgosum. Þá breiðist hraunið yfir stór svæði.</a:t>
            </a:r>
          </a:p>
          <a:p>
            <a:endParaRPr lang="is-IS" dirty="0"/>
          </a:p>
          <a:p>
            <a:r>
              <a:rPr lang="is-IS" dirty="0" smtClean="0"/>
              <a:t>Dyngjur er aðallega að finna á Íslandi og </a:t>
            </a:r>
            <a:r>
              <a:rPr lang="is-IS" dirty="0" err="1" smtClean="0"/>
              <a:t>Hawaii</a:t>
            </a:r>
            <a:r>
              <a:rPr lang="is-IS" dirty="0" smtClean="0"/>
              <a:t>. Dæmi um dyngju er fjallið Skjaldbreiður.</a:t>
            </a:r>
          </a:p>
        </p:txBody>
      </p:sp>
      <p:sp>
        <p:nvSpPr>
          <p:cNvPr id="3" name="Titil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Eldgos – frh.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8588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ðgengill efnis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 b="1" u="sng" dirty="0" smtClean="0"/>
              <a:t>Gosefni</a:t>
            </a:r>
            <a:r>
              <a:rPr lang="is-IS" dirty="0" smtClean="0"/>
              <a:t> sem koma upp á yfirborðið í eldgosum skiptast í:</a:t>
            </a:r>
          </a:p>
          <a:p>
            <a:pPr marL="393192" lvl="1" indent="0">
              <a:buNone/>
            </a:pPr>
            <a:r>
              <a:rPr lang="is-IS" dirty="0"/>
              <a:t>	</a:t>
            </a:r>
            <a:r>
              <a:rPr lang="is-IS" dirty="0" smtClean="0"/>
              <a:t>1. </a:t>
            </a:r>
            <a:r>
              <a:rPr lang="is-IS" b="1" i="1" dirty="0" smtClean="0"/>
              <a:t>gosgufur</a:t>
            </a:r>
          </a:p>
          <a:p>
            <a:pPr marL="393192" lvl="1" indent="0">
              <a:buNone/>
            </a:pPr>
            <a:r>
              <a:rPr lang="is-IS" dirty="0"/>
              <a:t>	</a:t>
            </a:r>
            <a:r>
              <a:rPr lang="is-IS" dirty="0" smtClean="0"/>
              <a:t>2. </a:t>
            </a:r>
            <a:r>
              <a:rPr lang="is-IS" b="1" i="1" dirty="0" smtClean="0"/>
              <a:t>hraun</a:t>
            </a:r>
          </a:p>
          <a:p>
            <a:pPr marL="393192" lvl="1" indent="0">
              <a:buNone/>
            </a:pPr>
            <a:r>
              <a:rPr lang="is-IS" dirty="0" smtClean="0"/>
              <a:t>	3. </a:t>
            </a:r>
            <a:r>
              <a:rPr lang="is-IS" b="1" i="1" dirty="0" smtClean="0"/>
              <a:t>gjósku</a:t>
            </a:r>
          </a:p>
          <a:p>
            <a:pPr marL="393192" lvl="1" indent="0">
              <a:buNone/>
            </a:pPr>
            <a:endParaRPr lang="is-IS" dirty="0" smtClean="0"/>
          </a:p>
          <a:p>
            <a:pPr lvl="1">
              <a:buFont typeface="Wingdings" pitchFamily="2" charset="2"/>
              <a:buChar char="Ø"/>
            </a:pPr>
            <a:r>
              <a:rPr lang="is-IS" dirty="0" smtClean="0"/>
              <a:t> </a:t>
            </a:r>
            <a:r>
              <a:rPr lang="is-IS" b="1" i="1" dirty="0" smtClean="0"/>
              <a:t>Hraun</a:t>
            </a:r>
            <a:r>
              <a:rPr lang="is-IS" dirty="0" smtClean="0"/>
              <a:t>  eftir </a:t>
            </a:r>
            <a:r>
              <a:rPr lang="is-IS" dirty="0"/>
              <a:t>storknun skiptist í </a:t>
            </a:r>
            <a:r>
              <a:rPr lang="is-IS" i="1" dirty="0"/>
              <a:t>helluhraun</a:t>
            </a:r>
            <a:r>
              <a:rPr lang="is-IS" dirty="0"/>
              <a:t> og </a:t>
            </a:r>
            <a:r>
              <a:rPr lang="is-IS" i="1" dirty="0"/>
              <a:t>apalhraun</a:t>
            </a:r>
            <a:r>
              <a:rPr lang="is-IS" dirty="0"/>
              <a:t>. Munurinn er </a:t>
            </a:r>
            <a:r>
              <a:rPr lang="is-IS" dirty="0" smtClean="0"/>
              <a:t>áferðin</a:t>
            </a:r>
            <a:r>
              <a:rPr lang="is-IS" dirty="0"/>
              <a:t> </a:t>
            </a:r>
            <a:r>
              <a:rPr lang="is-IS" dirty="0" smtClean="0"/>
              <a:t>(sjá bls. </a:t>
            </a:r>
            <a:r>
              <a:rPr lang="is-IS" smtClean="0"/>
              <a:t>27).</a:t>
            </a:r>
            <a:endParaRPr lang="is-IS"/>
          </a:p>
          <a:p>
            <a:pPr lvl="1">
              <a:buFont typeface="Wingdings" pitchFamily="2" charset="2"/>
              <a:buChar char="Ø"/>
            </a:pPr>
            <a:endParaRPr lang="is-IS" smtClean="0"/>
          </a:p>
          <a:p>
            <a:pPr lvl="1">
              <a:buFont typeface="Wingdings" pitchFamily="2" charset="2"/>
              <a:buChar char="Ø"/>
            </a:pPr>
            <a:r>
              <a:rPr lang="is-IS"/>
              <a:t> </a:t>
            </a:r>
            <a:r>
              <a:rPr lang="is-IS" b="1" i="1" smtClean="0"/>
              <a:t>Gjóska</a:t>
            </a:r>
            <a:r>
              <a:rPr lang="is-IS" smtClean="0"/>
              <a:t>  verður til þegar gosgufur streyma úr eldstöð. Mismunandi tegundir gjósku kallast </a:t>
            </a:r>
            <a:r>
              <a:rPr lang="is-IS" i="1" smtClean="0"/>
              <a:t>kleprar</a:t>
            </a:r>
            <a:r>
              <a:rPr lang="is-IS" smtClean="0"/>
              <a:t>, </a:t>
            </a:r>
            <a:r>
              <a:rPr lang="is-IS" i="1" smtClean="0"/>
              <a:t>gjall</a:t>
            </a:r>
            <a:r>
              <a:rPr lang="is-IS" smtClean="0"/>
              <a:t>, </a:t>
            </a:r>
            <a:r>
              <a:rPr lang="is-IS" i="1" smtClean="0"/>
              <a:t>vikur</a:t>
            </a:r>
            <a:r>
              <a:rPr lang="is-IS" smtClean="0"/>
              <a:t> og </a:t>
            </a:r>
            <a:r>
              <a:rPr lang="is-IS" i="1" smtClean="0"/>
              <a:t>aska</a:t>
            </a:r>
            <a:r>
              <a:rPr lang="is-IS" smtClean="0"/>
              <a:t> (sjá bls. 27).</a:t>
            </a:r>
            <a:endParaRPr lang="is-IS" dirty="0"/>
          </a:p>
        </p:txBody>
      </p:sp>
      <p:sp>
        <p:nvSpPr>
          <p:cNvPr id="3" name="Titil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Eldgos – frh.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4709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ðgengill efnis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s-IS" dirty="0" smtClean="0"/>
              <a:t>Ísland hefur </a:t>
            </a:r>
            <a:r>
              <a:rPr lang="is-IS" b="1" dirty="0" smtClean="0"/>
              <a:t>myndast</a:t>
            </a:r>
            <a:r>
              <a:rPr lang="is-IS" dirty="0" smtClean="0"/>
              <a:t> við eldvirkni á síðustu</a:t>
            </a:r>
            <a:br>
              <a:rPr lang="is-IS" dirty="0" smtClean="0"/>
            </a:br>
            <a:r>
              <a:rPr lang="is-IS" b="1" dirty="0" smtClean="0"/>
              <a:t>23 milljónum ára</a:t>
            </a:r>
            <a:r>
              <a:rPr lang="is-IS" dirty="0" smtClean="0"/>
              <a:t>.</a:t>
            </a:r>
          </a:p>
          <a:p>
            <a:r>
              <a:rPr lang="is-IS" dirty="0" smtClean="0"/>
              <a:t>Ísland er á meðal eldvirkustu svæða jarðar.</a:t>
            </a:r>
            <a:r>
              <a:rPr lang="is-IS" dirty="0"/>
              <a:t/>
            </a:r>
            <a:br>
              <a:rPr lang="is-IS" dirty="0"/>
            </a:br>
            <a:r>
              <a:rPr lang="is-IS" dirty="0" smtClean="0"/>
              <a:t>Ástæðan er </a:t>
            </a:r>
            <a:r>
              <a:rPr lang="is-IS" b="1" dirty="0" smtClean="0"/>
              <a:t>möttul-</a:t>
            </a:r>
            <a:br>
              <a:rPr lang="is-IS" b="1" dirty="0" smtClean="0"/>
            </a:br>
            <a:r>
              <a:rPr lang="is-IS" b="1" dirty="0" err="1" smtClean="0"/>
              <a:t>strókurinn</a:t>
            </a:r>
            <a:r>
              <a:rPr lang="is-IS" dirty="0" smtClean="0"/>
              <a:t> undir </a:t>
            </a:r>
            <a:br>
              <a:rPr lang="is-IS" dirty="0" smtClean="0"/>
            </a:br>
            <a:r>
              <a:rPr lang="is-IS" dirty="0" smtClean="0"/>
              <a:t>landinu sem veldur</a:t>
            </a:r>
            <a:br>
              <a:rPr lang="is-IS" dirty="0" smtClean="0"/>
            </a:br>
            <a:r>
              <a:rPr lang="is-IS" dirty="0" err="1" smtClean="0"/>
              <a:t>gliðnun</a:t>
            </a:r>
            <a:r>
              <a:rPr lang="is-IS" dirty="0" smtClean="0"/>
              <a:t> Atlantshafs-</a:t>
            </a:r>
            <a:br>
              <a:rPr lang="is-IS" dirty="0" smtClean="0"/>
            </a:br>
            <a:r>
              <a:rPr lang="is-IS" dirty="0" smtClean="0"/>
              <a:t>hryggjarins.</a:t>
            </a:r>
          </a:p>
          <a:p>
            <a:r>
              <a:rPr lang="is-IS" b="1" dirty="0" smtClean="0"/>
              <a:t>Miðja heita reitsins </a:t>
            </a:r>
            <a:br>
              <a:rPr lang="is-IS" b="1" dirty="0" smtClean="0"/>
            </a:br>
            <a:r>
              <a:rPr lang="is-IS" b="1" dirty="0" smtClean="0"/>
              <a:t>sem</a:t>
            </a:r>
            <a:r>
              <a:rPr lang="is-IS" dirty="0" smtClean="0"/>
              <a:t> Ísland er á (sbr. </a:t>
            </a:r>
          </a:p>
          <a:p>
            <a:pPr marL="109728" indent="0">
              <a:buNone/>
            </a:pPr>
            <a:r>
              <a:rPr lang="is-IS" dirty="0" smtClean="0"/>
              <a:t>   </a:t>
            </a:r>
            <a:r>
              <a:rPr lang="is-IS" dirty="0" err="1" smtClean="0"/>
              <a:t>glæra</a:t>
            </a:r>
            <a:r>
              <a:rPr lang="is-IS" dirty="0" smtClean="0"/>
              <a:t> 11) er undir</a:t>
            </a:r>
            <a:br>
              <a:rPr lang="is-IS" dirty="0" smtClean="0"/>
            </a:br>
            <a:r>
              <a:rPr lang="is-IS" dirty="0" smtClean="0"/>
              <a:t>   norðvesturhluta </a:t>
            </a:r>
            <a:r>
              <a:rPr lang="is-IS" b="1" dirty="0" smtClean="0"/>
              <a:t>Vatna-</a:t>
            </a:r>
            <a:br>
              <a:rPr lang="is-IS" b="1" dirty="0" smtClean="0"/>
            </a:br>
            <a:r>
              <a:rPr lang="is-IS" b="1" dirty="0" smtClean="0"/>
              <a:t>   jökuls.</a:t>
            </a:r>
          </a:p>
          <a:p>
            <a:endParaRPr lang="is-IS" dirty="0" smtClean="0"/>
          </a:p>
        </p:txBody>
      </p:sp>
      <p:sp>
        <p:nvSpPr>
          <p:cNvPr id="3" name="Titil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Eldgos á </a:t>
            </a:r>
            <a:r>
              <a:rPr lang="is-IS" smtClean="0"/>
              <a:t>Íslandi  </a:t>
            </a:r>
            <a:endParaRPr lang="is-I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40968"/>
            <a:ext cx="4367361" cy="277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02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ðgengill efnis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s-IS" b="1" dirty="0" smtClean="0"/>
              <a:t>Elsta berg </a:t>
            </a:r>
            <a:r>
              <a:rPr lang="is-IS" dirty="0" smtClean="0"/>
              <a:t>Íslands er á Vestfjörðum og Austfjörðum. </a:t>
            </a:r>
            <a:r>
              <a:rPr lang="is-IS" b="1" dirty="0" smtClean="0"/>
              <a:t>Yngsta bergið </a:t>
            </a:r>
            <a:r>
              <a:rPr lang="is-IS" dirty="0" smtClean="0"/>
              <a:t>er á eldvirka svæðinu um miðbik landsins.</a:t>
            </a:r>
          </a:p>
          <a:p>
            <a:endParaRPr lang="is-IS" dirty="0" smtClean="0"/>
          </a:p>
          <a:p>
            <a:r>
              <a:rPr lang="is-IS" dirty="0" smtClean="0"/>
              <a:t>Eldvirka svæðið skiptist í </a:t>
            </a:r>
            <a:r>
              <a:rPr lang="is-IS" b="1" dirty="0" smtClean="0"/>
              <a:t>nokkur gosbelti</a:t>
            </a:r>
            <a:r>
              <a:rPr lang="is-IS" dirty="0" smtClean="0"/>
              <a:t>. Innan þeirra eru um </a:t>
            </a:r>
            <a:r>
              <a:rPr lang="is-IS" b="1" dirty="0" smtClean="0"/>
              <a:t>30 eldstöðvarkerfi</a:t>
            </a:r>
            <a:r>
              <a:rPr lang="is-IS" dirty="0" smtClean="0"/>
              <a:t>.</a:t>
            </a:r>
          </a:p>
          <a:p>
            <a:endParaRPr lang="is-IS" dirty="0"/>
          </a:p>
          <a:p>
            <a:r>
              <a:rPr lang="is-IS" b="1" dirty="0" smtClean="0"/>
              <a:t>Skaftáreldar</a:t>
            </a:r>
            <a:r>
              <a:rPr lang="is-IS" dirty="0" smtClean="0"/>
              <a:t> kallast eldgos sem </a:t>
            </a:r>
            <a:r>
              <a:rPr lang="is-IS" dirty="0" err="1" smtClean="0"/>
              <a:t>hófst</a:t>
            </a:r>
            <a:r>
              <a:rPr lang="is-IS" dirty="0" smtClean="0"/>
              <a:t> í Lakagígum í júní </a:t>
            </a:r>
            <a:r>
              <a:rPr lang="is-IS" b="1" dirty="0" smtClean="0"/>
              <a:t>1783</a:t>
            </a:r>
            <a:r>
              <a:rPr lang="is-IS" dirty="0" smtClean="0"/>
              <a:t>. Í gosinu, sem stóð í átta mánuði, kom upp </a:t>
            </a:r>
            <a:r>
              <a:rPr lang="is-IS" b="1" dirty="0" smtClean="0"/>
              <a:t>mesta hraun</a:t>
            </a:r>
            <a:r>
              <a:rPr lang="is-IS" dirty="0" smtClean="0"/>
              <a:t> sem runnið hefur í einu gosi </a:t>
            </a:r>
            <a:r>
              <a:rPr lang="is-IS" b="1" dirty="0" smtClean="0"/>
              <a:t>síðustu þúsund ár</a:t>
            </a:r>
            <a:r>
              <a:rPr lang="is-IS" dirty="0" smtClean="0"/>
              <a:t>.</a:t>
            </a:r>
          </a:p>
          <a:p>
            <a:pPr marL="109728" indent="0">
              <a:buNone/>
            </a:pPr>
            <a:endParaRPr lang="is-IS" dirty="0"/>
          </a:p>
          <a:p>
            <a:r>
              <a:rPr lang="is-IS" dirty="0" smtClean="0"/>
              <a:t>Hraunið í </a:t>
            </a:r>
            <a:r>
              <a:rPr lang="is-IS" dirty="0" err="1" smtClean="0"/>
              <a:t>Skáftáreldum</a:t>
            </a:r>
            <a:r>
              <a:rPr lang="is-IS" dirty="0" smtClean="0"/>
              <a:t> rann yfir um 600 km</a:t>
            </a:r>
            <a:r>
              <a:rPr lang="is-IS" baseline="54000" dirty="0" smtClean="0"/>
              <a:t>2</a:t>
            </a:r>
            <a:r>
              <a:rPr lang="is-IS" dirty="0" smtClean="0"/>
              <a:t> svæði.</a:t>
            </a:r>
            <a:br>
              <a:rPr lang="is-IS" dirty="0" smtClean="0"/>
            </a:br>
            <a:endParaRPr lang="is-IS" dirty="0" smtClean="0"/>
          </a:p>
        </p:txBody>
      </p:sp>
      <p:sp>
        <p:nvSpPr>
          <p:cNvPr id="3" name="Titil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Eldgos á </a:t>
            </a:r>
            <a:r>
              <a:rPr lang="is-IS" smtClean="0"/>
              <a:t>Íslandi – frh.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29739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ðgengill efnis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s-IS" dirty="0" smtClean="0"/>
              <a:t>Náttúruhamfarirnar sem fylgdu Skaftáreldum kallast </a:t>
            </a:r>
            <a:r>
              <a:rPr lang="is-IS" b="1" dirty="0" smtClean="0"/>
              <a:t>móðuharðindin </a:t>
            </a:r>
            <a:r>
              <a:rPr lang="is-IS" dirty="0" smtClean="0"/>
              <a:t>(eftir gosmóðunni). </a:t>
            </a:r>
            <a:r>
              <a:rPr lang="is-IS" b="1" dirty="0" smtClean="0"/>
              <a:t>Aska</a:t>
            </a:r>
            <a:r>
              <a:rPr lang="is-IS" dirty="0" smtClean="0"/>
              <a:t> og </a:t>
            </a:r>
            <a:r>
              <a:rPr lang="is-IS" b="1" dirty="0" smtClean="0"/>
              <a:t>eiturefni</a:t>
            </a:r>
            <a:r>
              <a:rPr lang="is-IS" dirty="0" smtClean="0"/>
              <a:t> bárust um allt land og spillti t.d. </a:t>
            </a:r>
            <a:r>
              <a:rPr lang="is-IS" smtClean="0"/>
              <a:t>grunnvatni og eyðilagði tún.</a:t>
            </a:r>
          </a:p>
          <a:p>
            <a:endParaRPr lang="is-IS"/>
          </a:p>
          <a:p>
            <a:r>
              <a:rPr lang="is-IS" b="1" smtClean="0"/>
              <a:t>Dýr drápust </a:t>
            </a:r>
            <a:r>
              <a:rPr lang="is-IS" smtClean="0"/>
              <a:t>úr hungri og sjúkdómum vegna eiturefna. Í kjölfarið fylgdi </a:t>
            </a:r>
            <a:r>
              <a:rPr lang="is-IS" b="1" smtClean="0"/>
              <a:t>hungursneyð</a:t>
            </a:r>
            <a:r>
              <a:rPr lang="is-IS" smtClean="0"/>
              <a:t> og mikið </a:t>
            </a:r>
            <a:r>
              <a:rPr lang="is-IS" b="1" smtClean="0"/>
              <a:t>mannfall</a:t>
            </a:r>
            <a:r>
              <a:rPr lang="is-IS" smtClean="0"/>
              <a:t>.</a:t>
            </a:r>
          </a:p>
          <a:p>
            <a:endParaRPr lang="is-IS"/>
          </a:p>
          <a:p>
            <a:r>
              <a:rPr lang="is-IS" smtClean="0"/>
              <a:t>Meira en </a:t>
            </a:r>
            <a:r>
              <a:rPr lang="is-IS" b="1" smtClean="0"/>
              <a:t>10 þúsund Íslendingar</a:t>
            </a:r>
            <a:r>
              <a:rPr lang="is-IS" smtClean="0"/>
              <a:t> </a:t>
            </a:r>
            <a:r>
              <a:rPr lang="is-IS" b="1" smtClean="0"/>
              <a:t>dóu</a:t>
            </a:r>
            <a:r>
              <a:rPr lang="is-IS" smtClean="0"/>
              <a:t> vegna móðuharðindanna, eða rúmlega </a:t>
            </a:r>
            <a:r>
              <a:rPr lang="is-IS" b="1" smtClean="0"/>
              <a:t>20%</a:t>
            </a:r>
            <a:r>
              <a:rPr lang="is-IS" smtClean="0"/>
              <a:t> þjóðarinnar.</a:t>
            </a:r>
            <a:endParaRPr lang="is-IS" dirty="0"/>
          </a:p>
        </p:txBody>
      </p:sp>
      <p:sp>
        <p:nvSpPr>
          <p:cNvPr id="3" name="Titil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Skaftáreldar og móðuharðindin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98944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ðgengill efni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Flekar jarðskorpunnar hreyfast álíka hratt og neglurnar okkar vaxa.</a:t>
            </a:r>
            <a:br>
              <a:rPr lang="is-IS" dirty="0" smtClean="0"/>
            </a:br>
            <a:endParaRPr lang="is-IS" dirty="0" smtClean="0"/>
          </a:p>
          <a:p>
            <a:r>
              <a:rPr lang="is-IS" dirty="0" smtClean="0"/>
              <a:t>Himalajafjöll, þar sem </a:t>
            </a:r>
            <a:r>
              <a:rPr lang="is-IS" dirty="0" err="1" smtClean="0"/>
              <a:t>hæstu</a:t>
            </a:r>
            <a:r>
              <a:rPr lang="is-IS" dirty="0" smtClean="0"/>
              <a:t> fjöll jarðar eru, eru dæmi um afleiðingu af árekstri jarðskorpufleka.</a:t>
            </a:r>
            <a:br>
              <a:rPr lang="is-IS" dirty="0" smtClean="0"/>
            </a:br>
            <a:endParaRPr lang="is-IS" dirty="0" smtClean="0"/>
          </a:p>
          <a:p>
            <a:r>
              <a:rPr lang="is-IS" dirty="0" smtClean="0"/>
              <a:t>Mannskæðasta eldgos sem sögur fara af var á eyjunni </a:t>
            </a:r>
            <a:r>
              <a:rPr lang="is-IS" dirty="0" err="1" smtClean="0"/>
              <a:t>Sumbawa</a:t>
            </a:r>
            <a:r>
              <a:rPr lang="is-IS" dirty="0" smtClean="0"/>
              <a:t> í Indónesíu árið 1815. Um 92 þúsund manns </a:t>
            </a:r>
            <a:r>
              <a:rPr lang="is-IS" dirty="0" err="1" smtClean="0"/>
              <a:t>fórust</a:t>
            </a:r>
            <a:r>
              <a:rPr lang="is-IS" dirty="0" smtClean="0"/>
              <a:t>.</a:t>
            </a:r>
          </a:p>
        </p:txBody>
      </p:sp>
      <p:sp>
        <p:nvSpPr>
          <p:cNvPr id="3" name="Titil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Áhugaverðir fróðleiksmolar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73304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ðgengill efni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smtClean="0"/>
              <a:t>Ösku og eiturefna varð  </a:t>
            </a:r>
            <a:br>
              <a:rPr lang="is-IS" smtClean="0"/>
            </a:br>
            <a:r>
              <a:rPr lang="is-IS" smtClean="0"/>
              <a:t>vart </a:t>
            </a:r>
            <a:r>
              <a:rPr lang="is-IS" dirty="0" smtClean="0"/>
              <a:t>um allt </a:t>
            </a:r>
            <a:r>
              <a:rPr lang="is-IS" b="1" dirty="0" err="1" smtClean="0"/>
              <a:t>norðuhvel</a:t>
            </a:r>
            <a:r>
              <a:rPr lang="is-IS" b="1" dirty="0" smtClean="0"/>
              <a:t> </a:t>
            </a:r>
            <a:br>
              <a:rPr lang="is-IS" b="1" dirty="0" smtClean="0"/>
            </a:br>
            <a:r>
              <a:rPr lang="is-IS" b="1" dirty="0" smtClean="0"/>
              <a:t>jarðar</a:t>
            </a:r>
            <a:r>
              <a:rPr lang="is-IS" dirty="0" smtClean="0"/>
              <a:t>. Inngeislun sólar </a:t>
            </a:r>
            <a:br>
              <a:rPr lang="is-IS" dirty="0" smtClean="0"/>
            </a:br>
            <a:r>
              <a:rPr lang="is-IS" dirty="0" smtClean="0"/>
              <a:t>til jarðar minnkaði og </a:t>
            </a:r>
            <a:br>
              <a:rPr lang="is-IS" dirty="0" smtClean="0"/>
            </a:br>
            <a:r>
              <a:rPr lang="is-IS" b="1" dirty="0" smtClean="0"/>
              <a:t>meðalárshiti lækkaði </a:t>
            </a:r>
            <a:r>
              <a:rPr lang="is-IS" dirty="0" smtClean="0"/>
              <a:t/>
            </a:r>
            <a:br>
              <a:rPr lang="is-IS" dirty="0" smtClean="0"/>
            </a:br>
            <a:r>
              <a:rPr lang="is-IS" dirty="0" smtClean="0"/>
              <a:t>a.m.k. </a:t>
            </a:r>
            <a:r>
              <a:rPr lang="is-IS" smtClean="0"/>
              <a:t>árin 1784-1785.</a:t>
            </a:r>
          </a:p>
          <a:p>
            <a:r>
              <a:rPr lang="is-IS" smtClean="0"/>
              <a:t>Almenn áhrif á veðurfar</a:t>
            </a:r>
          </a:p>
          <a:p>
            <a:pPr marL="109728" indent="0">
              <a:buNone/>
            </a:pPr>
            <a:r>
              <a:rPr lang="is-IS"/>
              <a:t> </a:t>
            </a:r>
            <a:r>
              <a:rPr lang="is-IS" smtClean="0"/>
              <a:t>  voru mikil. Hungursneyð</a:t>
            </a:r>
          </a:p>
          <a:p>
            <a:pPr marL="109728" indent="0">
              <a:buNone/>
            </a:pPr>
            <a:r>
              <a:rPr lang="is-IS" smtClean="0"/>
              <a:t>   ríkti víða vegna minnk-</a:t>
            </a:r>
          </a:p>
          <a:p>
            <a:pPr marL="109728" indent="0">
              <a:buNone/>
            </a:pPr>
            <a:r>
              <a:rPr lang="is-IS"/>
              <a:t> </a:t>
            </a:r>
            <a:r>
              <a:rPr lang="is-IS" smtClean="0"/>
              <a:t>  andi uppskeru.</a:t>
            </a:r>
            <a:endParaRPr lang="is-IS" dirty="0"/>
          </a:p>
        </p:txBody>
      </p:sp>
      <p:sp>
        <p:nvSpPr>
          <p:cNvPr id="3" name="Titil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Skaftáreldar og </a:t>
            </a:r>
            <a:r>
              <a:rPr lang="is-IS" smtClean="0"/>
              <a:t>móðuharðindin – frh.</a:t>
            </a:r>
            <a:endParaRPr lang="is-I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799"/>
            <a:ext cx="3384376" cy="442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82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ðgengill efnis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 b="1" dirty="0" smtClean="0"/>
              <a:t>Eldgosið á Heimaey </a:t>
            </a:r>
            <a:r>
              <a:rPr lang="is-IS" dirty="0" smtClean="0"/>
              <a:t>í Vestmannaeyjum </a:t>
            </a:r>
            <a:r>
              <a:rPr lang="is-IS" dirty="0" err="1" smtClean="0"/>
              <a:t>hófst</a:t>
            </a:r>
            <a:r>
              <a:rPr lang="is-IS" dirty="0" smtClean="0"/>
              <a:t> í janúar </a:t>
            </a:r>
            <a:r>
              <a:rPr lang="is-IS" b="1" dirty="0" smtClean="0"/>
              <a:t>1973</a:t>
            </a:r>
            <a:r>
              <a:rPr lang="is-IS" dirty="0" smtClean="0"/>
              <a:t>, einungis 400 metra frá þeim húsum sem </a:t>
            </a:r>
            <a:r>
              <a:rPr lang="is-IS" dirty="0" err="1" smtClean="0"/>
              <a:t>stóðu</a:t>
            </a:r>
            <a:r>
              <a:rPr lang="is-IS" dirty="0" smtClean="0"/>
              <a:t> næst (myndir á </a:t>
            </a:r>
            <a:r>
              <a:rPr lang="is-IS" dirty="0" err="1" smtClean="0"/>
              <a:t>glæru</a:t>
            </a:r>
            <a:r>
              <a:rPr lang="is-IS" dirty="0" smtClean="0"/>
              <a:t> 8 og 17).</a:t>
            </a:r>
          </a:p>
          <a:p>
            <a:r>
              <a:rPr lang="is-IS" dirty="0" smtClean="0"/>
              <a:t>Fyrst var þetta 2 km löng sprunga en einskorðaðist svo við þann stað þar sem nú stendur fjallið Eldfell.</a:t>
            </a:r>
          </a:p>
          <a:p>
            <a:r>
              <a:rPr lang="is-IS" dirty="0" smtClean="0"/>
              <a:t>Um helmingur húsa á Heimaey varð fyrir barðinu á gosinu.</a:t>
            </a:r>
          </a:p>
          <a:p>
            <a:r>
              <a:rPr lang="is-IS" dirty="0" smtClean="0"/>
              <a:t>Gosið stóð í </a:t>
            </a:r>
            <a:r>
              <a:rPr lang="is-IS" dirty="0" err="1" smtClean="0"/>
              <a:t>rúma</a:t>
            </a:r>
            <a:r>
              <a:rPr lang="is-IS" dirty="0" smtClean="0"/>
              <a:t> fimm mánuði. Af 5300 íbúum fyrir gos sneru um 3500 aftur.</a:t>
            </a:r>
            <a:endParaRPr lang="is-IS" dirty="0"/>
          </a:p>
        </p:txBody>
      </p:sp>
      <p:sp>
        <p:nvSpPr>
          <p:cNvPr id="3" name="Titil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Eldgos á Heimaey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92703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ðgengill efnis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 b="1" dirty="0" smtClean="0"/>
              <a:t>Jarðskjálftar</a:t>
            </a:r>
            <a:r>
              <a:rPr lang="is-IS" dirty="0" smtClean="0"/>
              <a:t> verða um alla jörðina á </a:t>
            </a:r>
            <a:r>
              <a:rPr lang="is-IS" b="1" dirty="0" smtClean="0"/>
              <a:t>hverjum degi</a:t>
            </a:r>
            <a:r>
              <a:rPr lang="is-IS" dirty="0" smtClean="0"/>
              <a:t>, þótt við tökum ekkert eftir þeim. Næstum allir skjálftarnir verða á </a:t>
            </a:r>
            <a:r>
              <a:rPr lang="is-IS" b="1" dirty="0" smtClean="0"/>
              <a:t>flekamótum</a:t>
            </a:r>
            <a:r>
              <a:rPr lang="is-IS" dirty="0" smtClean="0"/>
              <a:t>.</a:t>
            </a:r>
          </a:p>
          <a:p>
            <a:endParaRPr lang="is-IS" dirty="0"/>
          </a:p>
          <a:p>
            <a:r>
              <a:rPr lang="is-IS" dirty="0" smtClean="0"/>
              <a:t>Um </a:t>
            </a:r>
            <a:r>
              <a:rPr lang="is-IS" b="1" dirty="0" smtClean="0"/>
              <a:t>85% skjálfta </a:t>
            </a:r>
            <a:r>
              <a:rPr lang="is-IS" dirty="0" smtClean="0"/>
              <a:t>í heiminum verða á </a:t>
            </a:r>
            <a:r>
              <a:rPr lang="is-IS" b="1" dirty="0" smtClean="0"/>
              <a:t>flekamótum Kyrrahafsflekans</a:t>
            </a:r>
            <a:r>
              <a:rPr lang="is-IS" dirty="0" smtClean="0"/>
              <a:t>.</a:t>
            </a:r>
          </a:p>
          <a:p>
            <a:endParaRPr lang="is-IS" dirty="0"/>
          </a:p>
          <a:p>
            <a:r>
              <a:rPr lang="is-IS" dirty="0" smtClean="0"/>
              <a:t>Á Íslandi verða </a:t>
            </a:r>
            <a:r>
              <a:rPr lang="is-IS" b="1" dirty="0" smtClean="0"/>
              <a:t>langflestir </a:t>
            </a:r>
            <a:r>
              <a:rPr lang="is-IS" dirty="0" smtClean="0"/>
              <a:t>jarðskjálftar á </a:t>
            </a:r>
            <a:r>
              <a:rPr lang="is-IS" dirty="0" err="1" smtClean="0"/>
              <a:t>gliðnunarsvæðum</a:t>
            </a:r>
            <a:r>
              <a:rPr lang="is-IS" dirty="0" smtClean="0"/>
              <a:t> gosbeltanna, á </a:t>
            </a:r>
            <a:r>
              <a:rPr lang="is-IS" dirty="0" err="1" smtClean="0"/>
              <a:t>mótum</a:t>
            </a:r>
            <a:r>
              <a:rPr lang="is-IS" dirty="0" smtClean="0"/>
              <a:t> </a:t>
            </a:r>
            <a:r>
              <a:rPr lang="is-IS" b="1" dirty="0" smtClean="0"/>
              <a:t>Evrasíuflekans</a:t>
            </a:r>
            <a:r>
              <a:rPr lang="is-IS" dirty="0" smtClean="0"/>
              <a:t> og </a:t>
            </a:r>
            <a:r>
              <a:rPr lang="is-IS" b="1" dirty="0" smtClean="0"/>
              <a:t>Norður-Ameríkuflekans</a:t>
            </a:r>
            <a:r>
              <a:rPr lang="is-IS" dirty="0" smtClean="0"/>
              <a:t>. =&gt; Sjá mynd bls. </a:t>
            </a:r>
            <a:r>
              <a:rPr lang="is-IS" smtClean="0"/>
              <a:t>31.</a:t>
            </a:r>
            <a:endParaRPr lang="is-IS" dirty="0"/>
          </a:p>
        </p:txBody>
      </p:sp>
      <p:sp>
        <p:nvSpPr>
          <p:cNvPr id="3" name="Titil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Jarðskjálftar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784929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ðgengill efnis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s-IS" dirty="0" smtClean="0"/>
              <a:t>Skjálftar á Íslandi eru</a:t>
            </a:r>
            <a:br>
              <a:rPr lang="is-IS" dirty="0" smtClean="0"/>
            </a:br>
            <a:r>
              <a:rPr lang="is-IS" b="1" dirty="0" smtClean="0"/>
              <a:t>yfirleitt smáir</a:t>
            </a:r>
            <a:r>
              <a:rPr lang="is-IS" dirty="0" smtClean="0"/>
              <a:t>. Verða</a:t>
            </a:r>
            <a:br>
              <a:rPr lang="is-IS" dirty="0" smtClean="0"/>
            </a:br>
            <a:r>
              <a:rPr lang="is-IS" dirty="0" smtClean="0"/>
              <a:t>sjaldan meira en 6 stig</a:t>
            </a:r>
            <a:br>
              <a:rPr lang="is-IS" dirty="0" smtClean="0"/>
            </a:br>
            <a:r>
              <a:rPr lang="is-IS" dirty="0" smtClean="0"/>
              <a:t>á </a:t>
            </a:r>
            <a:r>
              <a:rPr lang="is-IS" dirty="0" err="1" smtClean="0"/>
              <a:t>richter</a:t>
            </a:r>
            <a:r>
              <a:rPr lang="is-IS" dirty="0" smtClean="0"/>
              <a:t>.</a:t>
            </a:r>
          </a:p>
          <a:p>
            <a:r>
              <a:rPr lang="is-IS" b="1" dirty="0" smtClean="0"/>
              <a:t>Stærstu</a:t>
            </a:r>
            <a:r>
              <a:rPr lang="is-IS" dirty="0" smtClean="0"/>
              <a:t> skjálftarnir </a:t>
            </a:r>
            <a:br>
              <a:rPr lang="is-IS" dirty="0" smtClean="0"/>
            </a:br>
            <a:r>
              <a:rPr lang="is-IS" dirty="0" smtClean="0"/>
              <a:t>verða á </a:t>
            </a:r>
            <a:r>
              <a:rPr lang="is-IS" b="1" dirty="0" smtClean="0"/>
              <a:t>Suðurlandi</a:t>
            </a:r>
            <a:r>
              <a:rPr lang="is-IS" dirty="0" smtClean="0"/>
              <a:t> og</a:t>
            </a:r>
            <a:br>
              <a:rPr lang="is-IS" dirty="0" smtClean="0"/>
            </a:br>
            <a:r>
              <a:rPr lang="is-IS" dirty="0" smtClean="0"/>
              <a:t>úti fyrir </a:t>
            </a:r>
            <a:r>
              <a:rPr lang="is-IS" b="1" dirty="0" smtClean="0"/>
              <a:t>Norðurlandi</a:t>
            </a:r>
            <a:r>
              <a:rPr lang="is-IS" dirty="0" smtClean="0"/>
              <a:t>.</a:t>
            </a:r>
          </a:p>
          <a:p>
            <a:r>
              <a:rPr lang="is-IS" dirty="0" smtClean="0"/>
              <a:t>Stærsti skjálfti sem </a:t>
            </a:r>
          </a:p>
          <a:p>
            <a:pPr marL="109728" indent="0">
              <a:buNone/>
            </a:pPr>
            <a:r>
              <a:rPr lang="is-IS" dirty="0"/>
              <a:t> </a:t>
            </a:r>
            <a:r>
              <a:rPr lang="is-IS" dirty="0" smtClean="0"/>
              <a:t> mælst hefur á Íslandi </a:t>
            </a:r>
            <a:br>
              <a:rPr lang="is-IS" dirty="0" smtClean="0"/>
            </a:br>
            <a:r>
              <a:rPr lang="is-IS" dirty="0" smtClean="0"/>
              <a:t>  varð </a:t>
            </a:r>
            <a:r>
              <a:rPr lang="is-IS" dirty="0" err="1" smtClean="0"/>
              <a:t>út</a:t>
            </a:r>
            <a:r>
              <a:rPr lang="is-IS" dirty="0" smtClean="0"/>
              <a:t> af Öxarfirði á</a:t>
            </a:r>
            <a:br>
              <a:rPr lang="is-IS" dirty="0" smtClean="0"/>
            </a:br>
            <a:r>
              <a:rPr lang="is-IS" dirty="0" smtClean="0"/>
              <a:t>  Norðurlandi árið 1910.</a:t>
            </a:r>
          </a:p>
          <a:p>
            <a:pPr marL="109728" indent="0">
              <a:buNone/>
            </a:pPr>
            <a:r>
              <a:rPr lang="is-IS" dirty="0"/>
              <a:t> </a:t>
            </a:r>
            <a:r>
              <a:rPr lang="is-IS" dirty="0" smtClean="0"/>
              <a:t> Hann var 7,1 stig og </a:t>
            </a:r>
            <a:br>
              <a:rPr lang="is-IS" dirty="0" smtClean="0"/>
            </a:br>
            <a:r>
              <a:rPr lang="is-IS" dirty="0" smtClean="0"/>
              <a:t>  fannst um allt land.</a:t>
            </a:r>
          </a:p>
        </p:txBody>
      </p:sp>
      <p:sp>
        <p:nvSpPr>
          <p:cNvPr id="3" name="Titil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Jarðskjálftar á Íslandi</a:t>
            </a:r>
            <a:endParaRPr lang="is-I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083" y="1772816"/>
            <a:ext cx="445691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91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ðgengill efnis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 b="1" dirty="0" err="1" smtClean="0"/>
              <a:t>Tsunami</a:t>
            </a:r>
            <a:r>
              <a:rPr lang="is-IS" dirty="0" smtClean="0"/>
              <a:t> = Orkumiklar flóðbylgjur sem ferðast með miklum hraða eftir yfirborði hafsins. </a:t>
            </a:r>
            <a:r>
              <a:rPr lang="is-IS" dirty="0" err="1" smtClean="0"/>
              <a:t>Þær</a:t>
            </a:r>
            <a:r>
              <a:rPr lang="is-IS" dirty="0" smtClean="0"/>
              <a:t> </a:t>
            </a:r>
            <a:r>
              <a:rPr lang="is-IS" b="1" dirty="0" smtClean="0"/>
              <a:t>myndast</a:t>
            </a:r>
            <a:r>
              <a:rPr lang="is-IS" dirty="0" smtClean="0"/>
              <a:t> vegna </a:t>
            </a:r>
            <a:r>
              <a:rPr lang="is-IS" b="1" dirty="0" smtClean="0"/>
              <a:t>jarðskjálfta</a:t>
            </a:r>
            <a:r>
              <a:rPr lang="is-IS" dirty="0" smtClean="0"/>
              <a:t>, </a:t>
            </a:r>
            <a:r>
              <a:rPr lang="is-IS" b="1" dirty="0" smtClean="0"/>
              <a:t>eldgosa</a:t>
            </a:r>
            <a:r>
              <a:rPr lang="is-IS" dirty="0" smtClean="0"/>
              <a:t> eða </a:t>
            </a:r>
            <a:r>
              <a:rPr lang="is-IS" b="1" dirty="0" smtClean="0"/>
              <a:t>skriðufalla</a:t>
            </a:r>
            <a:r>
              <a:rPr lang="is-IS" dirty="0" smtClean="0"/>
              <a:t> á hafsbotni/við strönd.</a:t>
            </a:r>
          </a:p>
          <a:p>
            <a:endParaRPr lang="is-IS" dirty="0"/>
          </a:p>
          <a:p>
            <a:r>
              <a:rPr lang="is-IS" dirty="0" smtClean="0"/>
              <a:t>Hæð </a:t>
            </a:r>
            <a:r>
              <a:rPr lang="is-IS" dirty="0" err="1" smtClean="0"/>
              <a:t>tsunami-flóðbylgju</a:t>
            </a:r>
            <a:r>
              <a:rPr lang="is-IS" dirty="0" smtClean="0"/>
              <a:t> er lítil á opnu hafi, en vex mikið þegar komið er á </a:t>
            </a:r>
            <a:r>
              <a:rPr lang="is-IS" b="1" dirty="0" smtClean="0"/>
              <a:t>grunnsævi</a:t>
            </a:r>
            <a:r>
              <a:rPr lang="is-IS" dirty="0" smtClean="0"/>
              <a:t> (nærri landi). Getur orðið allt að 30 m há.</a:t>
            </a:r>
            <a:endParaRPr lang="is-IS" dirty="0"/>
          </a:p>
          <a:p>
            <a:endParaRPr lang="is-IS" dirty="0"/>
          </a:p>
          <a:p>
            <a:r>
              <a:rPr lang="is-IS" dirty="0" err="1" smtClean="0"/>
              <a:t>Tsunami-flóðbylgjur</a:t>
            </a:r>
            <a:r>
              <a:rPr lang="is-IS" dirty="0" smtClean="0"/>
              <a:t> eru </a:t>
            </a:r>
            <a:r>
              <a:rPr lang="is-IS" b="1" dirty="0" smtClean="0"/>
              <a:t>mjög sjaldgæfar við Ísland</a:t>
            </a:r>
            <a:r>
              <a:rPr lang="is-IS" dirty="0" smtClean="0"/>
              <a:t>. Hafa </a:t>
            </a:r>
            <a:r>
              <a:rPr lang="is-IS" dirty="0" err="1" smtClean="0"/>
              <a:t>þó</a:t>
            </a:r>
            <a:r>
              <a:rPr lang="is-IS" dirty="0" smtClean="0"/>
              <a:t> valdið skaða þegar snjóflóð hafa fallið í </a:t>
            </a:r>
            <a:r>
              <a:rPr lang="is-IS" dirty="0" err="1" smtClean="0"/>
              <a:t>sjó</a:t>
            </a:r>
            <a:r>
              <a:rPr lang="is-IS" dirty="0" smtClean="0"/>
              <a:t> í þröngum fjörðum.</a:t>
            </a:r>
          </a:p>
        </p:txBody>
      </p:sp>
      <p:sp>
        <p:nvSpPr>
          <p:cNvPr id="3" name="Titil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Tsunami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50886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ðgengill efnis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 b="1" dirty="0" smtClean="0"/>
              <a:t>Stærstu fjallgarðar heims</a:t>
            </a:r>
            <a:r>
              <a:rPr lang="is-IS" dirty="0" smtClean="0"/>
              <a:t>, Himalajafjöll</a:t>
            </a:r>
            <a:r>
              <a:rPr lang="is-IS" smtClean="0"/>
              <a:t>, Andesfjöll og </a:t>
            </a:r>
            <a:r>
              <a:rPr lang="is-IS" dirty="0" smtClean="0"/>
              <a:t>Klettafjöll, mynduðust þegar </a:t>
            </a:r>
            <a:r>
              <a:rPr lang="is-IS" b="1" dirty="0" smtClean="0"/>
              <a:t>jarðskorpuflekar rákust saman</a:t>
            </a:r>
            <a:r>
              <a:rPr lang="is-IS" dirty="0" smtClean="0"/>
              <a:t>. =&gt; Kallast </a:t>
            </a:r>
            <a:r>
              <a:rPr lang="is-IS" b="1" dirty="0" smtClean="0"/>
              <a:t>fellingafjöll</a:t>
            </a:r>
            <a:r>
              <a:rPr lang="is-IS" dirty="0" smtClean="0"/>
              <a:t>.</a:t>
            </a:r>
          </a:p>
          <a:p>
            <a:endParaRPr lang="is-IS" dirty="0"/>
          </a:p>
          <a:p>
            <a:r>
              <a:rPr lang="is-IS" dirty="0" smtClean="0"/>
              <a:t>Þessir fjallgarðar urðu til á </a:t>
            </a:r>
            <a:r>
              <a:rPr lang="is-IS" b="1" dirty="0" smtClean="0"/>
              <a:t>nýlífsöld</a:t>
            </a:r>
            <a:r>
              <a:rPr lang="is-IS" dirty="0" smtClean="0"/>
              <a:t>. Eru mun </a:t>
            </a:r>
            <a:r>
              <a:rPr lang="is-IS" dirty="0" err="1" smtClean="0"/>
              <a:t>hærri</a:t>
            </a:r>
            <a:r>
              <a:rPr lang="is-IS" dirty="0" smtClean="0"/>
              <a:t> og tindóttari en önnur fellingafjöll því þau hafa ekki sorfist jafn mikið niður.</a:t>
            </a:r>
          </a:p>
          <a:p>
            <a:endParaRPr lang="is-IS" dirty="0"/>
          </a:p>
          <a:p>
            <a:r>
              <a:rPr lang="is-IS" dirty="0" smtClean="0"/>
              <a:t>Sjá nánar um </a:t>
            </a:r>
            <a:r>
              <a:rPr lang="is-IS" smtClean="0"/>
              <a:t>aldur fellingafjalla </a:t>
            </a:r>
            <a:r>
              <a:rPr lang="is-IS" dirty="0" smtClean="0"/>
              <a:t>heimsins á </a:t>
            </a:r>
            <a:r>
              <a:rPr lang="is-IS" smtClean="0"/>
              <a:t>mynd bls. 33.</a:t>
            </a:r>
            <a:endParaRPr lang="is-IS" dirty="0" smtClean="0"/>
          </a:p>
        </p:txBody>
      </p:sp>
      <p:sp>
        <p:nvSpPr>
          <p:cNvPr id="3" name="Titil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Myndun fellingafjalla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19717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ðgengill efni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is-IS" dirty="0" smtClean="0"/>
          </a:p>
          <a:p>
            <a:pPr marL="109728" indent="0">
              <a:buNone/>
            </a:pPr>
            <a:endParaRPr lang="is-IS" dirty="0"/>
          </a:p>
          <a:p>
            <a:pPr marL="109728" indent="0" algn="ctr">
              <a:buNone/>
            </a:pPr>
            <a:r>
              <a:rPr lang="is-IS" sz="5400" i="1" dirty="0" smtClean="0"/>
              <a:t>ÚTRÆN ÖFL</a:t>
            </a:r>
          </a:p>
          <a:p>
            <a:pPr marL="109728" indent="0" algn="ctr">
              <a:buNone/>
            </a:pPr>
            <a:r>
              <a:rPr lang="is-IS" dirty="0" smtClean="0"/>
              <a:t>Bls</a:t>
            </a:r>
            <a:r>
              <a:rPr lang="is-IS" smtClean="0"/>
              <a:t>. 36 - 42</a:t>
            </a:r>
          </a:p>
          <a:p>
            <a:pPr marL="109728" indent="0">
              <a:buNone/>
            </a:pPr>
            <a:endParaRPr lang="is-IS" dirty="0"/>
          </a:p>
        </p:txBody>
      </p:sp>
      <p:sp>
        <p:nvSpPr>
          <p:cNvPr id="3" name="Titil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30108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ðgengill efni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/>
              <a:t>Útræn öfl brjóta niður yfirborð jarðar.</a:t>
            </a:r>
          </a:p>
          <a:p>
            <a:endParaRPr lang="is-IS" dirty="0"/>
          </a:p>
          <a:p>
            <a:r>
              <a:rPr lang="is-IS" dirty="0"/>
              <a:t>Mikilvirkustu útrænu öflin eru </a:t>
            </a:r>
            <a:r>
              <a:rPr lang="is-IS" b="1" dirty="0"/>
              <a:t>veðrun</a:t>
            </a:r>
            <a:r>
              <a:rPr lang="is-IS" dirty="0"/>
              <a:t> og </a:t>
            </a:r>
            <a:r>
              <a:rPr lang="is-IS" b="1" dirty="0"/>
              <a:t>rof</a:t>
            </a:r>
            <a:r>
              <a:rPr lang="is-IS" dirty="0"/>
              <a:t>.</a:t>
            </a:r>
          </a:p>
          <a:p>
            <a:endParaRPr lang="is-IS" dirty="0"/>
          </a:p>
          <a:p>
            <a:r>
              <a:rPr lang="is-IS" dirty="0"/>
              <a:t>Það sem veldur veðrun og </a:t>
            </a:r>
            <a:br>
              <a:rPr lang="is-IS" dirty="0"/>
            </a:br>
            <a:r>
              <a:rPr lang="is-IS" dirty="0"/>
              <a:t>rofi eru </a:t>
            </a:r>
            <a:r>
              <a:rPr lang="is-IS" b="1" dirty="0"/>
              <a:t>vatn</a:t>
            </a:r>
            <a:r>
              <a:rPr lang="is-IS" dirty="0"/>
              <a:t>, </a:t>
            </a:r>
            <a:r>
              <a:rPr lang="is-IS" b="1" dirty="0"/>
              <a:t>vindar</a:t>
            </a:r>
            <a:r>
              <a:rPr lang="is-IS" dirty="0"/>
              <a:t> og</a:t>
            </a:r>
            <a:br>
              <a:rPr lang="is-IS" dirty="0"/>
            </a:br>
            <a:r>
              <a:rPr lang="is-IS" b="1" dirty="0"/>
              <a:t>jöklar</a:t>
            </a:r>
            <a:r>
              <a:rPr lang="is-IS" dirty="0"/>
              <a:t>.</a:t>
            </a:r>
            <a:br>
              <a:rPr lang="is-IS" dirty="0"/>
            </a:br>
            <a:r>
              <a:rPr lang="is-IS" dirty="0"/>
              <a:t> </a:t>
            </a:r>
          </a:p>
          <a:p>
            <a:r>
              <a:rPr lang="is-IS" dirty="0"/>
              <a:t>Einnig hægt að telja </a:t>
            </a:r>
            <a:r>
              <a:rPr lang="is-IS" b="1" dirty="0"/>
              <a:t>aðgerðir manna </a:t>
            </a:r>
            <a:r>
              <a:rPr lang="is-IS" dirty="0"/>
              <a:t>til</a:t>
            </a:r>
            <a:br>
              <a:rPr lang="is-IS" dirty="0"/>
            </a:br>
            <a:r>
              <a:rPr lang="is-IS" dirty="0"/>
              <a:t>útrænna afla.</a:t>
            </a:r>
          </a:p>
          <a:p>
            <a:endParaRPr lang="is-IS" dirty="0"/>
          </a:p>
        </p:txBody>
      </p:sp>
      <p:sp>
        <p:nvSpPr>
          <p:cNvPr id="3" name="Titil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Útræn öfl</a:t>
            </a:r>
            <a:endParaRPr lang="is-I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24296"/>
            <a:ext cx="26098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88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ðgengill efni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b="1" dirty="0" smtClean="0"/>
              <a:t>Veðrun</a:t>
            </a:r>
            <a:r>
              <a:rPr lang="is-IS" dirty="0" smtClean="0"/>
              <a:t> er </a:t>
            </a:r>
            <a:r>
              <a:rPr lang="is-IS" dirty="0" err="1"/>
              <a:t>m</a:t>
            </a:r>
            <a:r>
              <a:rPr lang="is-IS" dirty="0" err="1" smtClean="0"/>
              <a:t>olnun</a:t>
            </a:r>
            <a:r>
              <a:rPr lang="is-IS" dirty="0" smtClean="0"/>
              <a:t> og eyðing bergs á einum stað. </a:t>
            </a:r>
            <a:r>
              <a:rPr lang="is-IS" b="1" dirty="0" smtClean="0"/>
              <a:t>Rof</a:t>
            </a:r>
            <a:r>
              <a:rPr lang="is-IS" dirty="0" smtClean="0"/>
              <a:t> flytur síðan burt efnið sem verður til við </a:t>
            </a:r>
            <a:r>
              <a:rPr lang="is-IS" dirty="0" err="1" smtClean="0"/>
              <a:t>molnun</a:t>
            </a:r>
            <a:r>
              <a:rPr lang="is-IS" dirty="0" smtClean="0"/>
              <a:t>.</a:t>
            </a:r>
          </a:p>
          <a:p>
            <a:endParaRPr lang="is-IS" dirty="0"/>
          </a:p>
          <a:p>
            <a:r>
              <a:rPr lang="is-IS" dirty="0" err="1" smtClean="0"/>
              <a:t>Þær</a:t>
            </a:r>
            <a:r>
              <a:rPr lang="is-IS" dirty="0" smtClean="0"/>
              <a:t> tegundir </a:t>
            </a:r>
            <a:r>
              <a:rPr lang="is-IS" b="1" dirty="0" smtClean="0"/>
              <a:t>veðrunar</a:t>
            </a:r>
            <a:r>
              <a:rPr lang="is-IS" dirty="0" smtClean="0"/>
              <a:t> sem </a:t>
            </a:r>
            <a:r>
              <a:rPr lang="is-IS" b="1" dirty="0" smtClean="0"/>
              <a:t>skipta mestu</a:t>
            </a:r>
            <a:r>
              <a:rPr lang="is-IS" dirty="0" smtClean="0"/>
              <a:t> máli eru:</a:t>
            </a:r>
          </a:p>
          <a:p>
            <a:pPr lvl="1"/>
            <a:r>
              <a:rPr lang="is-IS"/>
              <a:t>a</a:t>
            </a:r>
            <a:r>
              <a:rPr lang="is-IS" smtClean="0"/>
              <a:t>flveðrun (bls. 36)</a:t>
            </a:r>
          </a:p>
          <a:p>
            <a:pPr lvl="1"/>
            <a:r>
              <a:rPr lang="is-IS" smtClean="0"/>
              <a:t>efnaveðrun (bls. 37)</a:t>
            </a:r>
          </a:p>
          <a:p>
            <a:pPr lvl="1"/>
            <a:r>
              <a:rPr lang="is-IS"/>
              <a:t>l</a:t>
            </a:r>
            <a:r>
              <a:rPr lang="is-IS" smtClean="0"/>
              <a:t>ífræn veðrun (bls. 37)</a:t>
            </a:r>
            <a:endParaRPr lang="is-IS" dirty="0"/>
          </a:p>
        </p:txBody>
      </p:sp>
      <p:sp>
        <p:nvSpPr>
          <p:cNvPr id="3" name="Titil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Útræn </a:t>
            </a:r>
            <a:r>
              <a:rPr lang="is-IS" smtClean="0"/>
              <a:t>öfl – frh.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12367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ðgengill efnis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 b="1" dirty="0" smtClean="0"/>
              <a:t>Skriðuhlaup</a:t>
            </a:r>
            <a:r>
              <a:rPr lang="is-IS" dirty="0" smtClean="0"/>
              <a:t> = Þegar laus jarðefni í </a:t>
            </a:r>
            <a:r>
              <a:rPr lang="is-IS" dirty="0" err="1" smtClean="0"/>
              <a:t>fjallshlíð</a:t>
            </a:r>
            <a:r>
              <a:rPr lang="is-IS" dirty="0" smtClean="0"/>
              <a:t> fara af stað.</a:t>
            </a:r>
          </a:p>
          <a:p>
            <a:r>
              <a:rPr lang="is-IS" smtClean="0"/>
              <a:t>Það </a:t>
            </a:r>
            <a:r>
              <a:rPr lang="is-IS" dirty="0" smtClean="0"/>
              <a:t>sem </a:t>
            </a:r>
            <a:r>
              <a:rPr lang="is-IS" b="1" dirty="0" smtClean="0"/>
              <a:t>veldur</a:t>
            </a:r>
            <a:r>
              <a:rPr lang="is-IS" dirty="0" smtClean="0"/>
              <a:t> skriðuhlaupum </a:t>
            </a:r>
            <a:r>
              <a:rPr lang="is-IS" smtClean="0"/>
              <a:t>eru t.d. </a:t>
            </a:r>
            <a:r>
              <a:rPr lang="is-IS" b="1" smtClean="0"/>
              <a:t>miklar rigningar</a:t>
            </a:r>
            <a:r>
              <a:rPr lang="is-IS" smtClean="0"/>
              <a:t>, </a:t>
            </a:r>
            <a:r>
              <a:rPr lang="is-IS" b="1" smtClean="0"/>
              <a:t>gróður-</a:t>
            </a:r>
            <a:br>
              <a:rPr lang="is-IS" b="1" smtClean="0"/>
            </a:br>
            <a:r>
              <a:rPr lang="is-IS" b="1" smtClean="0"/>
              <a:t>eyðing</a:t>
            </a:r>
            <a:r>
              <a:rPr lang="is-IS" smtClean="0"/>
              <a:t> eða </a:t>
            </a:r>
            <a:r>
              <a:rPr lang="is-IS" b="1" smtClean="0"/>
              <a:t>jarð-</a:t>
            </a:r>
            <a:br>
              <a:rPr lang="is-IS" b="1" smtClean="0"/>
            </a:br>
            <a:r>
              <a:rPr lang="is-IS" b="1" smtClean="0"/>
              <a:t>skjálftar</a:t>
            </a:r>
            <a:r>
              <a:rPr lang="is-IS" smtClean="0"/>
              <a:t>.</a:t>
            </a:r>
          </a:p>
          <a:p>
            <a:r>
              <a:rPr lang="is-IS" smtClean="0"/>
              <a:t>Þekktar </a:t>
            </a:r>
            <a:r>
              <a:rPr lang="is-IS" b="1" smtClean="0"/>
              <a:t>tegundir</a:t>
            </a:r>
            <a:r>
              <a:rPr lang="is-IS" smtClean="0"/>
              <a:t> </a:t>
            </a:r>
            <a:br>
              <a:rPr lang="is-IS" smtClean="0"/>
            </a:br>
            <a:r>
              <a:rPr lang="is-IS" smtClean="0"/>
              <a:t>skriðuhlaupa á </a:t>
            </a:r>
            <a:br>
              <a:rPr lang="is-IS" smtClean="0"/>
            </a:br>
            <a:r>
              <a:rPr lang="is-IS" smtClean="0"/>
              <a:t>Íslandi eru </a:t>
            </a:r>
            <a:r>
              <a:rPr lang="is-IS" b="1" smtClean="0"/>
              <a:t>berg-</a:t>
            </a:r>
            <a:br>
              <a:rPr lang="is-IS" b="1" smtClean="0"/>
            </a:br>
            <a:r>
              <a:rPr lang="is-IS" b="1" smtClean="0"/>
              <a:t>hlaup</a:t>
            </a:r>
            <a:r>
              <a:rPr lang="is-IS" smtClean="0"/>
              <a:t>, </a:t>
            </a:r>
            <a:r>
              <a:rPr lang="is-IS" b="1" smtClean="0"/>
              <a:t>grjót-</a:t>
            </a:r>
            <a:br>
              <a:rPr lang="is-IS" b="1" smtClean="0"/>
            </a:br>
            <a:r>
              <a:rPr lang="is-IS" b="1" smtClean="0"/>
              <a:t>skriður</a:t>
            </a:r>
            <a:r>
              <a:rPr lang="is-IS" smtClean="0"/>
              <a:t>, </a:t>
            </a:r>
            <a:r>
              <a:rPr lang="is-IS" b="1" smtClean="0"/>
              <a:t>aurskriður</a:t>
            </a:r>
          </a:p>
          <a:p>
            <a:pPr marL="109728" indent="0">
              <a:buNone/>
            </a:pPr>
            <a:r>
              <a:rPr lang="is-IS"/>
              <a:t> </a:t>
            </a:r>
            <a:r>
              <a:rPr lang="is-IS" smtClean="0"/>
              <a:t>  og </a:t>
            </a:r>
            <a:r>
              <a:rPr lang="is-IS" b="1" smtClean="0"/>
              <a:t>snjóflóð</a:t>
            </a:r>
            <a:r>
              <a:rPr lang="is-IS" smtClean="0"/>
              <a:t>.</a:t>
            </a:r>
            <a:endParaRPr lang="is-IS" dirty="0"/>
          </a:p>
        </p:txBody>
      </p:sp>
      <p:sp>
        <p:nvSpPr>
          <p:cNvPr id="3" name="Titil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Útræn öfl – frh.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2936"/>
            <a:ext cx="476956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13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ðgengill efnis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 dirty="0" smtClean="0"/>
              <a:t>Mannskæðasti jarðskjálfti sögunnar varð í </a:t>
            </a:r>
            <a:r>
              <a:rPr lang="is-IS" dirty="0" err="1" smtClean="0"/>
              <a:t>Shaanxi-héraði</a:t>
            </a:r>
            <a:r>
              <a:rPr lang="is-IS" dirty="0" smtClean="0"/>
              <a:t> í Kína árið 1556. Um 830 þúsund manns </a:t>
            </a:r>
            <a:r>
              <a:rPr lang="is-IS" dirty="0" err="1" smtClean="0"/>
              <a:t>dóu</a:t>
            </a:r>
            <a:r>
              <a:rPr lang="is-IS" dirty="0" smtClean="0"/>
              <a:t>. </a:t>
            </a:r>
          </a:p>
          <a:p>
            <a:pPr marL="109728" indent="0">
              <a:buNone/>
            </a:pPr>
            <a:endParaRPr lang="is-IS" dirty="0" smtClean="0"/>
          </a:p>
          <a:p>
            <a:r>
              <a:rPr lang="is-IS" dirty="0" smtClean="0"/>
              <a:t>Stærsti jarðskjálfti síðan mælingar </a:t>
            </a:r>
            <a:r>
              <a:rPr lang="is-IS" dirty="0" err="1" smtClean="0"/>
              <a:t>hófust</a:t>
            </a:r>
            <a:r>
              <a:rPr lang="is-IS" dirty="0" smtClean="0"/>
              <a:t> varð í Chile árið 1960. Hann mældist 9,5 stig á </a:t>
            </a:r>
            <a:r>
              <a:rPr lang="is-IS" dirty="0" err="1" smtClean="0"/>
              <a:t>Richter-kvarðanum</a:t>
            </a:r>
            <a:r>
              <a:rPr lang="is-IS" dirty="0" smtClean="0"/>
              <a:t>.</a:t>
            </a:r>
            <a:br>
              <a:rPr lang="is-IS" dirty="0" smtClean="0"/>
            </a:br>
            <a:endParaRPr lang="is-IS" dirty="0" smtClean="0"/>
          </a:p>
          <a:p>
            <a:r>
              <a:rPr lang="is-IS" dirty="0" smtClean="0"/>
              <a:t>Inn að miðju jarðar eru um 6370 km. Til samanburðar er fjarlægðin milli Reykjavíkur og </a:t>
            </a:r>
            <a:r>
              <a:rPr lang="is-IS" dirty="0" err="1"/>
              <a:t>N</a:t>
            </a:r>
            <a:r>
              <a:rPr lang="is-IS" dirty="0" err="1" smtClean="0"/>
              <a:t>ew</a:t>
            </a:r>
            <a:r>
              <a:rPr lang="is-IS" dirty="0" smtClean="0"/>
              <a:t> </a:t>
            </a:r>
            <a:r>
              <a:rPr lang="is-IS" dirty="0" err="1" smtClean="0"/>
              <a:t>York</a:t>
            </a:r>
            <a:r>
              <a:rPr lang="is-IS" dirty="0" smtClean="0"/>
              <a:t> um 4200 km (um 2/3 af leiðinni inn að jarðarmiðju). </a:t>
            </a:r>
          </a:p>
          <a:p>
            <a:endParaRPr lang="is-IS" dirty="0" smtClean="0"/>
          </a:p>
        </p:txBody>
      </p:sp>
      <p:sp>
        <p:nvSpPr>
          <p:cNvPr id="3" name="Titil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Fróðleiksmolar – frh.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53751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ðgengill efnis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s-IS" sz="3500" dirty="0" smtClean="0"/>
              <a:t>Þau </a:t>
            </a:r>
            <a:r>
              <a:rPr lang="is-IS" sz="3500" b="1" dirty="0" smtClean="0"/>
              <a:t>rof</a:t>
            </a:r>
            <a:r>
              <a:rPr lang="is-IS" sz="3500" dirty="0" smtClean="0"/>
              <a:t> sem hafa mest áhrif </a:t>
            </a:r>
            <a:r>
              <a:rPr lang="is-IS" sz="3500" smtClean="0"/>
              <a:t>eru:</a:t>
            </a:r>
          </a:p>
          <a:p>
            <a:pPr lvl="1">
              <a:buFont typeface="Courier New" pitchFamily="49" charset="0"/>
              <a:buChar char="o"/>
            </a:pPr>
            <a:r>
              <a:rPr lang="is-IS" sz="3000" smtClean="0"/>
              <a:t> vatnsrof (bls. 37)</a:t>
            </a:r>
          </a:p>
          <a:p>
            <a:pPr lvl="1">
              <a:buFont typeface="Courier New" pitchFamily="49" charset="0"/>
              <a:buChar char="o"/>
            </a:pPr>
            <a:r>
              <a:rPr lang="is-IS" sz="3000" smtClean="0"/>
              <a:t> vindrof (bls. 38)</a:t>
            </a:r>
          </a:p>
          <a:p>
            <a:pPr lvl="1">
              <a:buFont typeface="Courier New" pitchFamily="49" charset="0"/>
              <a:buChar char="o"/>
            </a:pPr>
            <a:r>
              <a:rPr lang="is-IS" sz="3000" smtClean="0"/>
              <a:t> jökulrof (bls. 38-39)</a:t>
            </a:r>
          </a:p>
          <a:p>
            <a:pPr marL="393192" lvl="1" indent="0">
              <a:buNone/>
            </a:pPr>
            <a:endParaRPr lang="is-IS" sz="3000"/>
          </a:p>
          <a:p>
            <a:pPr lvl="1">
              <a:buFont typeface="Wingdings" pitchFamily="2" charset="2"/>
              <a:buChar char="Ø"/>
            </a:pPr>
            <a:r>
              <a:rPr lang="is-IS" sz="3000" smtClean="0"/>
              <a:t> </a:t>
            </a:r>
            <a:r>
              <a:rPr lang="is-IS" sz="3000" b="1" smtClean="0"/>
              <a:t>Þyngdaraflið</a:t>
            </a:r>
            <a:r>
              <a:rPr lang="is-IS" sz="3000" smtClean="0"/>
              <a:t> er mikilvægt í rofi.</a:t>
            </a:r>
          </a:p>
          <a:p>
            <a:pPr lvl="1">
              <a:buFont typeface="Symbol"/>
              <a:buChar char="Þ"/>
            </a:pPr>
            <a:endParaRPr lang="is-IS" sz="3000"/>
          </a:p>
          <a:p>
            <a:pPr lvl="1">
              <a:buFont typeface="Wingdings" pitchFamily="2" charset="2"/>
              <a:buChar char="Ø"/>
            </a:pPr>
            <a:r>
              <a:rPr lang="is-IS" sz="3000" smtClean="0"/>
              <a:t> </a:t>
            </a:r>
            <a:r>
              <a:rPr lang="is-IS" sz="3000" b="1" smtClean="0"/>
              <a:t>Set</a:t>
            </a:r>
            <a:r>
              <a:rPr lang="is-IS" sz="3000" smtClean="0"/>
              <a:t> </a:t>
            </a:r>
            <a:r>
              <a:rPr lang="is-IS" sz="3000"/>
              <a:t>kallast það efni sem roföflin hafa flutt </a:t>
            </a:r>
            <a:r>
              <a:rPr lang="is-IS" sz="3000" smtClean="0"/>
              <a:t>      með sér </a:t>
            </a:r>
            <a:r>
              <a:rPr lang="is-IS" sz="3000"/>
              <a:t>en </a:t>
            </a:r>
            <a:r>
              <a:rPr lang="is-IS" sz="3000" smtClean="0"/>
              <a:t>skilja </a:t>
            </a:r>
            <a:r>
              <a:rPr lang="is-IS" sz="3000"/>
              <a:t>síðan eftir. </a:t>
            </a:r>
          </a:p>
          <a:p>
            <a:pPr lvl="1">
              <a:buFont typeface="Symbol"/>
              <a:buChar char="Þ"/>
            </a:pPr>
            <a:endParaRPr lang="is-IS"/>
          </a:p>
          <a:p>
            <a:pPr marL="393192" lvl="1" indent="0">
              <a:buNone/>
            </a:pPr>
            <a:endParaRPr lang="is-IS"/>
          </a:p>
          <a:p>
            <a:pPr marL="393192" lvl="1" indent="0">
              <a:buNone/>
            </a:pPr>
            <a:endParaRPr lang="is-IS" smtClean="0"/>
          </a:p>
          <a:p>
            <a:pPr marL="393192" lvl="1" indent="0">
              <a:buNone/>
            </a:pPr>
            <a:r>
              <a:rPr lang="is-IS" dirty="0" smtClean="0"/>
              <a:t>	</a:t>
            </a:r>
            <a:endParaRPr lang="is-IS" dirty="0"/>
          </a:p>
        </p:txBody>
      </p:sp>
      <p:sp>
        <p:nvSpPr>
          <p:cNvPr id="3" name="Titil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Útræn öfl – frh.</a:t>
            </a:r>
          </a:p>
        </p:txBody>
      </p:sp>
    </p:spTree>
    <p:extLst>
      <p:ext uri="{BB962C8B-B14F-4D97-AF65-F5344CB8AC3E}">
        <p14:creationId xmlns:p14="http://schemas.microsoft.com/office/powerpoint/2010/main" val="2225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ðgengill efnis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 b="1" dirty="0" smtClean="0"/>
              <a:t>Maðurinn</a:t>
            </a:r>
            <a:r>
              <a:rPr lang="is-IS" dirty="0" smtClean="0"/>
              <a:t> á sinn þátt </a:t>
            </a:r>
            <a:br>
              <a:rPr lang="is-IS" dirty="0" smtClean="0"/>
            </a:br>
            <a:r>
              <a:rPr lang="is-IS" dirty="0" smtClean="0"/>
              <a:t>í að </a:t>
            </a:r>
            <a:r>
              <a:rPr lang="is-IS" b="1" dirty="0" err="1" smtClean="0"/>
              <a:t>móta</a:t>
            </a:r>
            <a:r>
              <a:rPr lang="is-IS" dirty="0" smtClean="0"/>
              <a:t> landið. </a:t>
            </a:r>
            <a:br>
              <a:rPr lang="is-IS" dirty="0" smtClean="0"/>
            </a:br>
            <a:r>
              <a:rPr lang="is-IS" b="1" dirty="0" smtClean="0"/>
              <a:t>Akuryrkja</a:t>
            </a:r>
            <a:r>
              <a:rPr lang="is-IS" dirty="0" smtClean="0"/>
              <a:t> og </a:t>
            </a:r>
            <a:r>
              <a:rPr lang="is-IS" b="1" dirty="0" smtClean="0"/>
              <a:t>skepnu-</a:t>
            </a:r>
            <a:r>
              <a:rPr lang="is-IS" dirty="0" smtClean="0"/>
              <a:t/>
            </a:r>
            <a:br>
              <a:rPr lang="is-IS" dirty="0" smtClean="0"/>
            </a:br>
            <a:r>
              <a:rPr lang="is-IS" b="1" dirty="0" smtClean="0"/>
              <a:t>beit</a:t>
            </a:r>
            <a:r>
              <a:rPr lang="is-IS" dirty="0" smtClean="0"/>
              <a:t> hafa valdið vanda</a:t>
            </a:r>
            <a:br>
              <a:rPr lang="is-IS" dirty="0" smtClean="0"/>
            </a:br>
            <a:r>
              <a:rPr lang="is-IS" dirty="0" smtClean="0"/>
              <a:t>á þéttbýlum svæðum</a:t>
            </a:r>
            <a:br>
              <a:rPr lang="is-IS" dirty="0" smtClean="0"/>
            </a:br>
            <a:r>
              <a:rPr lang="is-IS" dirty="0" smtClean="0"/>
              <a:t>um allan heim.</a:t>
            </a:r>
          </a:p>
          <a:p>
            <a:r>
              <a:rPr lang="is-IS" b="1" dirty="0" smtClean="0"/>
              <a:t>Tækniframfarir</a:t>
            </a:r>
            <a:r>
              <a:rPr lang="is-IS" dirty="0" smtClean="0"/>
              <a:t> hafa</a:t>
            </a:r>
            <a:br>
              <a:rPr lang="is-IS" dirty="0" smtClean="0"/>
            </a:br>
            <a:r>
              <a:rPr lang="is-IS" dirty="0" smtClean="0"/>
              <a:t>aukið vandann. </a:t>
            </a:r>
            <a:r>
              <a:rPr lang="is-IS" dirty="0" err="1" smtClean="0"/>
              <a:t>Þær</a:t>
            </a:r>
            <a:r>
              <a:rPr lang="is-IS" dirty="0" smtClean="0"/>
              <a:t> </a:t>
            </a:r>
            <a:br>
              <a:rPr lang="is-IS" dirty="0" smtClean="0"/>
            </a:br>
            <a:r>
              <a:rPr lang="is-IS" dirty="0" smtClean="0"/>
              <a:t>gera manninum kleift </a:t>
            </a:r>
            <a:br>
              <a:rPr lang="is-IS" dirty="0" smtClean="0"/>
            </a:br>
            <a:r>
              <a:rPr lang="is-IS" dirty="0" smtClean="0"/>
              <a:t>að fara </a:t>
            </a:r>
            <a:r>
              <a:rPr lang="is-IS" dirty="0" err="1" smtClean="0"/>
              <a:t>út</a:t>
            </a:r>
            <a:r>
              <a:rPr lang="is-IS" dirty="0" smtClean="0"/>
              <a:t> fyrir þau </a:t>
            </a:r>
            <a:br>
              <a:rPr lang="is-IS" dirty="0" smtClean="0"/>
            </a:br>
            <a:r>
              <a:rPr lang="is-IS" dirty="0" smtClean="0"/>
              <a:t>mörk náttúran þolir.</a:t>
            </a:r>
          </a:p>
        </p:txBody>
      </p:sp>
      <p:sp>
        <p:nvSpPr>
          <p:cNvPr id="3" name="Titil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Útræn öfl – frh.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242" y="1988840"/>
            <a:ext cx="439430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36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taðgengill efnis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8280920" cy="5639181"/>
          </a:xfrm>
        </p:spPr>
      </p:pic>
      <p:sp>
        <p:nvSpPr>
          <p:cNvPr id="3" name="Titil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is-IS" dirty="0" smtClean="0"/>
              <a:t>Innri gerð jarðar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13554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ðgengill efnis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s-IS" dirty="0" smtClean="0"/>
              <a:t>Ysta lag jarðar nefnist </a:t>
            </a:r>
            <a:r>
              <a:rPr lang="is-IS" b="1" u="sng" dirty="0" smtClean="0"/>
              <a:t>jarðskorpa</a:t>
            </a:r>
            <a:r>
              <a:rPr lang="is-IS" dirty="0" smtClean="0"/>
              <a:t>. Hún er 7-70 km þykkt berg. </a:t>
            </a:r>
            <a:br>
              <a:rPr lang="is-IS" dirty="0" smtClean="0"/>
            </a:br>
            <a:endParaRPr lang="is-IS" dirty="0" smtClean="0"/>
          </a:p>
          <a:p>
            <a:r>
              <a:rPr lang="is-IS" dirty="0" smtClean="0"/>
              <a:t>Jarðskorpan er þykkust undir fellingafjöllum en þynnst undir úthöfunum.</a:t>
            </a:r>
          </a:p>
          <a:p>
            <a:endParaRPr lang="is-IS" dirty="0"/>
          </a:p>
          <a:p>
            <a:r>
              <a:rPr lang="is-IS" dirty="0" smtClean="0"/>
              <a:t>Innsti hluti jarðar nefnist </a:t>
            </a:r>
            <a:r>
              <a:rPr lang="is-IS" b="1" u="sng" dirty="0" smtClean="0"/>
              <a:t>kjarni</a:t>
            </a:r>
            <a:r>
              <a:rPr lang="is-IS" dirty="0" smtClean="0"/>
              <a:t>. Hann er talinn vera </a:t>
            </a:r>
            <a:r>
              <a:rPr lang="is-IS" dirty="0" err="1" smtClean="0"/>
              <a:t>úr</a:t>
            </a:r>
            <a:r>
              <a:rPr lang="is-IS" dirty="0" smtClean="0"/>
              <a:t> járni og </a:t>
            </a:r>
            <a:r>
              <a:rPr lang="is-IS" dirty="0" err="1" smtClean="0"/>
              <a:t>nikkeli</a:t>
            </a:r>
            <a:r>
              <a:rPr lang="is-IS" dirty="0" smtClean="0"/>
              <a:t>.</a:t>
            </a:r>
          </a:p>
          <a:p>
            <a:endParaRPr lang="is-IS" dirty="0"/>
          </a:p>
          <a:p>
            <a:r>
              <a:rPr lang="is-IS" dirty="0" smtClean="0"/>
              <a:t>Kjarninn skiptist í </a:t>
            </a:r>
            <a:r>
              <a:rPr lang="is-IS" b="1" i="1" dirty="0" smtClean="0"/>
              <a:t>ytri kjarna</a:t>
            </a:r>
            <a:r>
              <a:rPr lang="is-IS" dirty="0" smtClean="0"/>
              <a:t>, sem er </a:t>
            </a:r>
            <a:r>
              <a:rPr lang="is-IS" dirty="0" err="1" smtClean="0"/>
              <a:t>úr</a:t>
            </a:r>
            <a:r>
              <a:rPr lang="is-IS" dirty="0" smtClean="0"/>
              <a:t> föstu efni, og </a:t>
            </a:r>
            <a:r>
              <a:rPr lang="is-IS" b="1" dirty="0" smtClean="0"/>
              <a:t>innri kjarna </a:t>
            </a:r>
            <a:r>
              <a:rPr lang="is-IS" dirty="0" smtClean="0"/>
              <a:t>sem er bráðinn. </a:t>
            </a:r>
          </a:p>
          <a:p>
            <a:endParaRPr lang="is-IS" dirty="0" smtClean="0"/>
          </a:p>
          <a:p>
            <a:endParaRPr lang="is-IS" dirty="0"/>
          </a:p>
        </p:txBody>
      </p:sp>
      <p:sp>
        <p:nvSpPr>
          <p:cNvPr id="3" name="Titil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Innri gerð jarðar </a:t>
            </a:r>
            <a:r>
              <a:rPr lang="is-IS" smtClean="0"/>
              <a:t>– frh.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96691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ðgengill efnis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s-IS" dirty="0" smtClean="0"/>
              <a:t>Á milli jarðskorpunnar og kjarna jarðar er </a:t>
            </a:r>
            <a:r>
              <a:rPr lang="is-IS" b="1" u="sng" dirty="0" smtClean="0"/>
              <a:t>möttullinn</a:t>
            </a:r>
            <a:r>
              <a:rPr lang="is-IS" dirty="0" smtClean="0"/>
              <a:t>. Hann er tæplega 2900 km þykkur.</a:t>
            </a:r>
          </a:p>
          <a:p>
            <a:endParaRPr lang="is-IS" dirty="0"/>
          </a:p>
          <a:p>
            <a:r>
              <a:rPr lang="is-IS" dirty="0" smtClean="0"/>
              <a:t>Möttullinn er að mestu </a:t>
            </a:r>
            <a:r>
              <a:rPr lang="is-IS" dirty="0" err="1" smtClean="0"/>
              <a:t>úr</a:t>
            </a:r>
            <a:r>
              <a:rPr lang="is-IS" dirty="0" smtClean="0"/>
              <a:t> föstu efni. </a:t>
            </a:r>
            <a:r>
              <a:rPr lang="is-IS" dirty="0" err="1" smtClean="0"/>
              <a:t>Þó</a:t>
            </a:r>
            <a:r>
              <a:rPr lang="is-IS" dirty="0" smtClean="0"/>
              <a:t> hreyfist möttulefnið í svokölluðum </a:t>
            </a:r>
            <a:r>
              <a:rPr lang="is-IS" b="1" i="1" dirty="0" smtClean="0"/>
              <a:t>iðustraumum</a:t>
            </a:r>
            <a:r>
              <a:rPr lang="is-IS" dirty="0" smtClean="0"/>
              <a:t>. </a:t>
            </a:r>
          </a:p>
          <a:p>
            <a:endParaRPr lang="is-IS" dirty="0"/>
          </a:p>
          <a:p>
            <a:r>
              <a:rPr lang="is-IS" dirty="0" smtClean="0"/>
              <a:t>Uppstreymisvæði bergkviku í möttlinum kallast </a:t>
            </a:r>
            <a:r>
              <a:rPr lang="is-IS" b="1" i="1" dirty="0" err="1" smtClean="0"/>
              <a:t>möttulstrókur</a:t>
            </a:r>
            <a:r>
              <a:rPr lang="is-IS" b="1" i="1" dirty="0" smtClean="0"/>
              <a:t> </a:t>
            </a:r>
            <a:r>
              <a:rPr lang="is-IS" dirty="0" smtClean="0"/>
              <a:t>(sjá mynd á næstu </a:t>
            </a:r>
            <a:r>
              <a:rPr lang="is-IS" dirty="0" err="1" smtClean="0"/>
              <a:t>glæru</a:t>
            </a:r>
            <a:r>
              <a:rPr lang="is-IS" dirty="0" smtClean="0"/>
              <a:t>). Jarðskorpan bungar upp yfir þessu svæði.</a:t>
            </a:r>
          </a:p>
          <a:p>
            <a:endParaRPr lang="is-IS" dirty="0"/>
          </a:p>
          <a:p>
            <a:r>
              <a:rPr lang="is-IS" dirty="0" smtClean="0"/>
              <a:t>Jarðskjálftar hafa hjálpað vísindamönnum að átta </a:t>
            </a:r>
            <a:br>
              <a:rPr lang="is-IS" dirty="0" smtClean="0"/>
            </a:br>
            <a:r>
              <a:rPr lang="is-IS" dirty="0" smtClean="0"/>
              <a:t>sig á innri gerð jarðar. </a:t>
            </a:r>
          </a:p>
          <a:p>
            <a:endParaRPr lang="is-IS" dirty="0"/>
          </a:p>
          <a:p>
            <a:r>
              <a:rPr lang="is-IS" dirty="0" smtClean="0"/>
              <a:t>Bylgjur skjálftanna berast á mismiklum hraða í gegnum mismunandi efni. Þannig komust menn að því að jörðin er lagskipt.</a:t>
            </a:r>
          </a:p>
        </p:txBody>
      </p:sp>
      <p:sp>
        <p:nvSpPr>
          <p:cNvPr id="3" name="Titil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Innri gerð </a:t>
            </a:r>
            <a:r>
              <a:rPr lang="is-IS" smtClean="0"/>
              <a:t>jarðar – frh.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50054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il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 smtClean="0"/>
              <a:t>Möttulstrókur</a:t>
            </a:r>
            <a:endParaRPr lang="is-IS" dirty="0"/>
          </a:p>
        </p:txBody>
      </p:sp>
      <p:pic>
        <p:nvPicPr>
          <p:cNvPr id="4" name="Picture 8" descr="Eyjarö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7" y="1843881"/>
            <a:ext cx="572452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60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ðgengill efnis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s-IS" b="1" u="sng" dirty="0" smtClean="0"/>
              <a:t>Innræn öfl </a:t>
            </a:r>
            <a:r>
              <a:rPr lang="is-IS" dirty="0" smtClean="0"/>
              <a:t>eru þau </a:t>
            </a:r>
            <a:br>
              <a:rPr lang="is-IS" dirty="0" smtClean="0"/>
            </a:br>
            <a:r>
              <a:rPr lang="is-IS" dirty="0" smtClean="0"/>
              <a:t>stórbrotnu öfl sem </a:t>
            </a:r>
            <a:br>
              <a:rPr lang="is-IS" dirty="0" smtClean="0"/>
            </a:br>
            <a:r>
              <a:rPr lang="is-IS" dirty="0" smtClean="0"/>
              <a:t>koma </a:t>
            </a:r>
            <a:r>
              <a:rPr lang="is-IS" dirty="0" err="1" smtClean="0"/>
              <a:t>úr</a:t>
            </a:r>
            <a:r>
              <a:rPr lang="is-IS" dirty="0" smtClean="0"/>
              <a:t> iðrum jarðar </a:t>
            </a:r>
          </a:p>
          <a:p>
            <a:pPr marL="109728" indent="0">
              <a:buNone/>
            </a:pPr>
            <a:r>
              <a:rPr lang="is-IS" dirty="0" smtClean="0"/>
              <a:t>  og fá útrás í t.d. </a:t>
            </a:r>
            <a:br>
              <a:rPr lang="is-IS" dirty="0" smtClean="0"/>
            </a:br>
            <a:r>
              <a:rPr lang="is-IS" dirty="0" smtClean="0"/>
              <a:t>  </a:t>
            </a:r>
            <a:r>
              <a:rPr lang="is-IS" smtClean="0"/>
              <a:t>eldgosum og jarð-</a:t>
            </a:r>
            <a:br>
              <a:rPr lang="is-IS" smtClean="0"/>
            </a:br>
            <a:r>
              <a:rPr lang="is-IS" smtClean="0"/>
              <a:t>  skjálftum.</a:t>
            </a:r>
            <a:br>
              <a:rPr lang="is-IS" smtClean="0"/>
            </a:br>
            <a:endParaRPr lang="is-IS" dirty="0"/>
          </a:p>
          <a:p>
            <a:r>
              <a:rPr lang="is-IS" smtClean="0"/>
              <a:t>Vegna innrænna afla er</a:t>
            </a:r>
            <a:br>
              <a:rPr lang="is-IS" smtClean="0"/>
            </a:br>
            <a:r>
              <a:rPr lang="is-IS" smtClean="0"/>
              <a:t>yfirborð jarðar ójafnt og á sífelldri hreyfingu.</a:t>
            </a:r>
            <a:br>
              <a:rPr lang="is-IS" smtClean="0"/>
            </a:br>
            <a:endParaRPr lang="is-IS" smtClean="0"/>
          </a:p>
          <a:p>
            <a:r>
              <a:rPr lang="is-IS" smtClean="0"/>
              <a:t>Hreyfingar jarðskorpufleka valda jarðskjálftum þegar þeir rekast á eða nuddast saman.</a:t>
            </a:r>
          </a:p>
        </p:txBody>
      </p:sp>
      <p:sp>
        <p:nvSpPr>
          <p:cNvPr id="3" name="Titil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Innræn </a:t>
            </a:r>
            <a:r>
              <a:rPr lang="is-IS" smtClean="0"/>
              <a:t>öfl – frh.</a:t>
            </a:r>
            <a:endParaRPr lang="is-IS" dirty="0"/>
          </a:p>
        </p:txBody>
      </p:sp>
      <p:pic>
        <p:nvPicPr>
          <p:cNvPr id="1028" name="Picture 4" descr="http://www.nat.is/images/gos_v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405304" cy="284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90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ðgengill efnis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Þessi lárétta hreyfing jarðskorpuflekanna á yfirborði jarðar kallast </a:t>
            </a:r>
            <a:r>
              <a:rPr lang="is-IS" b="1" u="sng" dirty="0" smtClean="0"/>
              <a:t>landrek</a:t>
            </a:r>
            <a:r>
              <a:rPr lang="is-IS" dirty="0" smtClean="0"/>
              <a:t>. Hraðinn á þeim er mismikill. </a:t>
            </a:r>
          </a:p>
          <a:p>
            <a:endParaRPr lang="is-IS" dirty="0"/>
          </a:p>
          <a:p>
            <a:r>
              <a:rPr lang="is-IS" dirty="0" smtClean="0"/>
              <a:t>Í dag er hraði flekanna 2-20 cm á ári.</a:t>
            </a:r>
          </a:p>
          <a:p>
            <a:endParaRPr lang="is-IS" dirty="0"/>
          </a:p>
          <a:p>
            <a:r>
              <a:rPr lang="is-IS" dirty="0" smtClean="0"/>
              <a:t>Á </a:t>
            </a:r>
            <a:r>
              <a:rPr lang="is-IS" b="1" i="1" dirty="0" smtClean="0"/>
              <a:t>Þingvöllum</a:t>
            </a:r>
            <a:r>
              <a:rPr lang="is-IS" dirty="0" smtClean="0"/>
              <a:t> sjást mjög vel skilin milli </a:t>
            </a:r>
            <a:r>
              <a:rPr lang="is-IS" b="1" i="1" dirty="0" smtClean="0"/>
              <a:t>Evrasíuflekans</a:t>
            </a:r>
            <a:r>
              <a:rPr lang="is-IS" dirty="0" smtClean="0"/>
              <a:t> og </a:t>
            </a:r>
            <a:r>
              <a:rPr lang="is-IS" b="1" i="1" dirty="0" smtClean="0"/>
              <a:t>Norður-Ameríkuflekans</a:t>
            </a:r>
            <a:r>
              <a:rPr lang="is-IS" dirty="0" smtClean="0"/>
              <a:t>. Þá rekur í sundur um 2 cm á ári.</a:t>
            </a:r>
          </a:p>
        </p:txBody>
      </p:sp>
      <p:sp>
        <p:nvSpPr>
          <p:cNvPr id="3" name="Titil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Innræn </a:t>
            </a:r>
            <a:r>
              <a:rPr lang="is-IS" smtClean="0"/>
              <a:t>öfl – frh.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1790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mstreymi">
  <a:themeElements>
    <a:clrScheme name="Samstreymi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amstreymi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amstreymi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þ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520</TotalTime>
  <Words>1132</Words>
  <Application>Microsoft Office PowerPoint</Application>
  <PresentationFormat>Sýnt á skjá (4:3)</PresentationFormat>
  <Paragraphs>187</Paragraphs>
  <Slides>31</Slides>
  <Notes>5</Notes>
  <HiddenSlides>0</HiddenSlides>
  <MMClips>0</MMClips>
  <ScaleCrop>false</ScaleCrop>
  <HeadingPairs>
    <vt:vector size="4" baseType="variant">
      <vt:variant>
        <vt:lpstr>Þema</vt:lpstr>
      </vt:variant>
      <vt:variant>
        <vt:i4>1</vt:i4>
      </vt:variant>
      <vt:variant>
        <vt:lpstr>Skyggnutitlar</vt:lpstr>
      </vt:variant>
      <vt:variant>
        <vt:i4>31</vt:i4>
      </vt:variant>
    </vt:vector>
  </HeadingPairs>
  <TitlesOfParts>
    <vt:vector size="32" baseType="lpstr">
      <vt:lpstr>Samstreymi</vt:lpstr>
      <vt:lpstr>Uppbygging jarðar</vt:lpstr>
      <vt:lpstr>Áhugaverðir fróðleiksmolar</vt:lpstr>
      <vt:lpstr>Fróðleiksmolar – frh.</vt:lpstr>
      <vt:lpstr>Innri gerð jarðar</vt:lpstr>
      <vt:lpstr>Innri gerð jarðar – frh.</vt:lpstr>
      <vt:lpstr>Innri gerð jarðar – frh.</vt:lpstr>
      <vt:lpstr>Möttulstrókur</vt:lpstr>
      <vt:lpstr>Innræn öfl – frh.</vt:lpstr>
      <vt:lpstr>Innræn öfl – frh.</vt:lpstr>
      <vt:lpstr>Þingvellir</vt:lpstr>
      <vt:lpstr>Innræn öfl – frh.</vt:lpstr>
      <vt:lpstr>Bergtegundir</vt:lpstr>
      <vt:lpstr>Eldgos</vt:lpstr>
      <vt:lpstr>Eldgos – frh.</vt:lpstr>
      <vt:lpstr>Eldgos – frh.</vt:lpstr>
      <vt:lpstr>Eldgos – frh.</vt:lpstr>
      <vt:lpstr>Eldgos á Íslandi  </vt:lpstr>
      <vt:lpstr>Eldgos á Íslandi – frh.</vt:lpstr>
      <vt:lpstr>Skaftáreldar og móðuharðindin</vt:lpstr>
      <vt:lpstr>Skaftáreldar og móðuharðindin – frh.</vt:lpstr>
      <vt:lpstr>Eldgos á Heimaey</vt:lpstr>
      <vt:lpstr>Jarðskjálftar</vt:lpstr>
      <vt:lpstr>Jarðskjálftar á Íslandi</vt:lpstr>
      <vt:lpstr>Tsunami</vt:lpstr>
      <vt:lpstr>Myndun fellingafjalla</vt:lpstr>
      <vt:lpstr>PowerPoint-kynning</vt:lpstr>
      <vt:lpstr>Útræn öfl</vt:lpstr>
      <vt:lpstr>Útræn öfl – frh.</vt:lpstr>
      <vt:lpstr>Útræn öfl – frh.</vt:lpstr>
      <vt:lpstr>Útræn öfl – frh.</vt:lpstr>
      <vt:lpstr>Útræn öfl – frh.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Uppbygging jarðar</dc:title>
  <dc:creator>Lenovo</dc:creator>
  <cp:lastModifiedBy>Lenovo</cp:lastModifiedBy>
  <cp:revision>29</cp:revision>
  <dcterms:created xsi:type="dcterms:W3CDTF">2014-01-10T10:51:52Z</dcterms:created>
  <dcterms:modified xsi:type="dcterms:W3CDTF">2014-01-21T10:09:27Z</dcterms:modified>
</cp:coreProperties>
</file>